
<file path=[Content_Types].xml><?xml version="1.0" encoding="utf-8"?>
<Types xmlns="http://schemas.openxmlformats.org/package/2006/content-types">
  <Default ContentType="image/jpeg" Extension="jpeg"/>
  <Default ContentType="image/png" Extension="png"/>
  <Default ContentType="application/vnd.openxmlformats-package.relationships+xml" Extension="rels"/>
  <Default ContentType="application/xml" Extension="xml"/>
  <Override ContentType="application/vnd.openxmlformats-officedocument.presentationml.presentation.main+xml" PartName="/ppt/presentation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15.xml"/>
  <Override ContentType="application/vnd.openxmlformats-officedocument.presentationml.slide+xml" PartName="/ppt/slides/slide16.xml"/>
  <Override ContentType="application/vnd.openxmlformats-officedocument.presentationml.slide+xml" PartName="/ppt/slides/slide17.xml"/>
  <Override ContentType="application/vnd.openxmlformats-officedocument.presentationml.slide+xml" PartName="/ppt/slides/slide18.xml"/>
  <Override ContentType="application/vnd.openxmlformats-officedocument.presentationml.slide+xml" PartName="/ppt/slides/slide19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22.xml"/>
  <Override ContentType="application/vnd.openxmlformats-officedocument.presentationml.slide+xml" PartName="/ppt/slides/slide23.xml"/>
  <Override ContentType="application/vnd.openxmlformats-officedocument.presentationml.slide+xml" PartName="/ppt/slides/slide24.xml"/>
  <Override ContentType="application/vnd.openxmlformats-officedocument.presentationml.slide+xml" PartName="/ppt/slides/slide25.xml"/>
  <Override ContentType="application/vnd.openxmlformats-officedocument.presentationml.slide+xml" PartName="/ppt/slides/slide26.xml"/>
  <Override ContentType="application/vnd.openxmlformats-officedocument.presentationml.slide+xml" PartName="/ppt/slides/slide27.xml"/>
  <Override ContentType="application/vnd.openxmlformats-officedocument.presentationml.slide+xml" PartName="/ppt/slides/slide28.xml"/>
  <Override ContentType="application/vnd.openxmlformats-officedocument.presentationml.slide+xml" PartName="/ppt/slides/slide29.xml"/>
  <Override ContentType="application/vnd.openxmlformats-officedocument.presentationml.slide+xml" PartName="/ppt/slides/slide30.xml"/>
  <Override ContentType="application/vnd.openxmlformats-officedocument.presentationml.slide+xml" PartName="/ppt/slides/slide31.xml"/>
  <Override ContentType="application/vnd.openxmlformats-officedocument.presentationml.slide+xml" PartName="/ppt/slides/slide32.xml"/>
  <Override ContentType="application/vnd.openxmlformats-officedocument.presentationml.slide+xml" PartName="/ppt/slides/slide33.xml"/>
  <Override ContentType="application/vnd.openxmlformats-officedocument.presentationml.slide+xml" PartName="/ppt/slides/slide34.xml"/>
  <Override ContentType="application/vnd.openxmlformats-officedocument.presentationml.slide+xml" PartName="/ppt/slides/slide35.xml"/>
  <Override ContentType="application/vnd.openxmlformats-officedocument.presentationml.slide+xml" PartName="/ppt/slides/slide36.xml"/>
  <Override ContentType="application/vnd.openxmlformats-officedocument.presentationml.slide+xml" PartName="/ppt/slides/slide37.xml"/>
  <Override ContentType="application/vnd.openxmlformats-officedocument.presentationml.slide+xml" PartName="/ppt/slides/slide38.xml"/>
  <Override ContentType="application/vnd.openxmlformats-officedocument.presentationml.slide+xml" PartName="/ppt/slides/slide39.xml"/>
  <Override ContentType="application/vnd.openxmlformats-officedocument.presentationml.slide+xml" PartName="/ppt/slides/slide40.xml"/>
  <Override ContentType="application/vnd.openxmlformats-officedocument.presentationml.slide+xml" PartName="/ppt/slides/slide41.xml"/>
  <Override ContentType="application/vnd.openxmlformats-officedocument.presentationml.slide+xml" PartName="/ppt/slides/slide42.xml"/>
  <Override ContentType="application/vnd.openxmlformats-officedocument.presentationml.slide+xml" PartName="/ppt/slides/slide43.xml"/>
  <Override ContentType="application/vnd.openxmlformats-officedocument.presentationml.slide+xml" PartName="/ppt/slides/slide44.xml"/>
  <Override ContentType="application/vnd.openxmlformats-officedocument.presentationml.slide+xml" PartName="/ppt/slides/slide45.xml"/>
  <Override ContentType="application/vnd.openxmlformats-officedocument.presentationml.slide+xml" PartName="/ppt/slides/slide46.xml"/>
  <Override ContentType="application/vnd.openxmlformats-officedocument.presentationml.slide+xml" PartName="/ppt/slides/slide47.xml"/>
  <Override ContentType="application/vnd.openxmlformats-officedocument.presentationml.slide+xml" PartName="/ppt/slides/slide48.xml"/>
  <Override ContentType="application/vnd.openxmlformats-officedocument.presentationml.slide+xml" PartName="/ppt/slides/slide49.xml"/>
  <Override ContentType="application/vnd.openxmlformats-officedocument.presentationml.slide+xml" PartName="/ppt/slides/slide50.xml"/>
  <Override ContentType="application/vnd.openxmlformats-officedocument.presentationml.slide+xml" PartName="/ppt/slides/slide51.xml"/>
  <Override ContentType="application/vnd.openxmlformats-officedocument.presentationml.slide+xml" PartName="/ppt/slides/slide52.xml"/>
  <Override ContentType="application/vnd.openxmlformats-officedocument.presentationml.slide+xml" PartName="/ppt/slides/slide53.xml"/>
  <Override ContentType="application/vnd.openxmlformats-officedocument.presentationml.slide+xml" PartName="/ppt/slides/slide54.xml"/>
  <Override ContentType="application/vnd.openxmlformats-officedocument.presentationml.slide+xml" PartName="/ppt/slides/slide55.xml"/>
  <Override ContentType="application/vnd.openxmlformats-officedocument.presentationml.slide+xml" PartName="/ppt/slides/slide56.xml"/>
  <Override ContentType="application/vnd.openxmlformats-officedocument.presentationml.slide+xml" PartName="/ppt/slides/slide57.xml"/>
  <Override ContentType="application/vnd.openxmlformats-officedocument.presentationml.slide+xml" PartName="/ppt/slides/slide58.xml"/>
  <Override ContentType="application/vnd.openxmlformats-officedocument.presentationml.slide+xml" PartName="/ppt/slides/slide59.xml"/>
  <Override ContentType="application/vnd.openxmlformats-officedocument.presentationml.slide+xml" PartName="/ppt/slides/slide60.xml"/>
  <Override ContentType="application/vnd.openxmlformats-officedocument.presentationml.notesMaster+xml" PartName="/ppt/notesMasters/notesMaster1.xml"/>
  <Override ContentType="application/vnd.openxmlformats-officedocument.presentationml.presProps+xml" PartName="/ppt/presProps.xml"/>
  <Override ContentType="application/vnd.openxmlformats-officedocument.presentationml.viewProps+xml" PartName="/ppt/viewProps.xml"/>
  <Override ContentType="application/vnd.openxmlformats-officedocument.theme+xml" PartName="/ppt/theme/theme1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16.xml"/>
  <Override ContentType="application/vnd.openxmlformats-officedocument.theme+xml" PartName="/ppt/theme/theme2.xml"/>
  <Override ContentType="application/vnd.openxmlformats-officedocument.presentationml.notesSlide+xml" PartName="/ppt/notesSlides/notesSlide1.xml"/>
  <Override ContentType="application/vnd.openxmlformats-package.core-properties+xml" PartName="/docProps/core.xml"/>
  <Override ContentType="application/vnd.openxmlformats-officedocument.extended-properties+xml" PartName="/docProps/app.xml"/>
  <Override ContentType="application/vnd.openxmlformats-officedocument.custom-properties+xml" PartName="/docProps/custom.xml"/>
</Types>
</file>

<file path=_rels/.rels><?xml version="1.0" encoding="UTF-8" standalone="yes" ?><Relationships xmlns="http://schemas.openxmlformats.org/package/2006/relationships"><Relationship Id="rId3" Target="docProps/core.xml" Type="http://schemas.openxmlformats.org/package/2006/relationships/metadata/core-properties"/><Relationship Id="rId2" Target="docProps/thumbnail.jpeg" Type="http://schemas.openxmlformats.org/package/2006/relationships/metadata/thumbnail"/><Relationship Id="rId1" Target="ppt/presentation.xml" Type="http://schemas.openxmlformats.org/officeDocument/2006/relationships/officeDocument"/><Relationship Id="rId4" Target="docProps/app.xml" Type="http://schemas.openxmlformats.org/officeDocument/2006/relationships/extended-properties"/><Relationship Id="rId5" Target="docProps/custom.xml" Type="http://schemas.openxmlformats.org/officeDocument/2006/relationships/custom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notesMasterIdLst>
    <p:notesMasterId r:id="rId62"/>
  </p:notesMasterIdLst>
  <p:sldIdLst>
    <p:sldId id="257" r:id="rId2"/>
    <p:sldId id="258" r:id="rId3"/>
    <p:sldId id="262" r:id="rId4"/>
    <p:sldId id="263" r:id="rId5"/>
    <p:sldId id="264" r:id="rId6"/>
    <p:sldId id="265" r:id="rId7"/>
    <p:sldId id="268" r:id="rId8"/>
    <p:sldId id="266" r:id="rId9"/>
    <p:sldId id="267" r:id="rId10"/>
    <p:sldId id="269" r:id="rId11"/>
    <p:sldId id="270" r:id="rId12"/>
    <p:sldId id="323" r:id="rId13"/>
    <p:sldId id="271" r:id="rId14"/>
    <p:sldId id="336" r:id="rId15"/>
    <p:sldId id="273" r:id="rId16"/>
    <p:sldId id="274" r:id="rId17"/>
    <p:sldId id="275" r:id="rId18"/>
    <p:sldId id="276" r:id="rId19"/>
    <p:sldId id="279" r:id="rId20"/>
    <p:sldId id="278" r:id="rId21"/>
    <p:sldId id="272" r:id="rId22"/>
    <p:sldId id="291" r:id="rId23"/>
    <p:sldId id="327" r:id="rId24"/>
    <p:sldId id="328" r:id="rId25"/>
    <p:sldId id="329" r:id="rId26"/>
    <p:sldId id="330" r:id="rId27"/>
    <p:sldId id="293" r:id="rId28"/>
    <p:sldId id="331" r:id="rId29"/>
    <p:sldId id="332" r:id="rId30"/>
    <p:sldId id="333" r:id="rId31"/>
    <p:sldId id="334" r:id="rId32"/>
    <p:sldId id="292" r:id="rId33"/>
    <p:sldId id="295" r:id="rId34"/>
    <p:sldId id="335" r:id="rId35"/>
    <p:sldId id="277" r:id="rId36"/>
    <p:sldId id="294" r:id="rId37"/>
    <p:sldId id="326" r:id="rId38"/>
    <p:sldId id="296" r:id="rId39"/>
    <p:sldId id="297" r:id="rId40"/>
    <p:sldId id="285" r:id="rId41"/>
    <p:sldId id="280" r:id="rId42"/>
    <p:sldId id="298" r:id="rId43"/>
    <p:sldId id="300" r:id="rId44"/>
    <p:sldId id="299" r:id="rId45"/>
    <p:sldId id="301" r:id="rId46"/>
    <p:sldId id="304" r:id="rId47"/>
    <p:sldId id="305" r:id="rId48"/>
    <p:sldId id="306" r:id="rId49"/>
    <p:sldId id="307" r:id="rId50"/>
    <p:sldId id="308" r:id="rId51"/>
    <p:sldId id="309" r:id="rId52"/>
    <p:sldId id="310" r:id="rId53"/>
    <p:sldId id="311" r:id="rId54"/>
    <p:sldId id="315" r:id="rId55"/>
    <p:sldId id="312" r:id="rId56"/>
    <p:sldId id="314" r:id="rId57"/>
    <p:sldId id="281" r:id="rId58"/>
    <p:sldId id="325" r:id="rId59"/>
    <p:sldId id="260" r:id="rId60"/>
    <p:sldId id="320" r:id="rId6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494" autoAdjust="0"/>
    <p:restoredTop sz="94660"/>
  </p:normalViewPr>
  <p:slideViewPr>
    <p:cSldViewPr snapToGrid="0">
      <p:cViewPr varScale="1">
        <p:scale>
          <a:sx n="53" d="100"/>
          <a:sy n="53" d="100"/>
        </p:scale>
        <p:origin x="1560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6CCB48F-0E25-4C6D-90D7-5CB3C41339F4}" type="datetimeFigureOut">
              <a:rPr lang="en-GB" smtClean="0"/>
              <a:t>03/10/2025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2614653-DDE7-42C0-B178-A20C36FEB86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251910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2614653-DDE7-42C0-B178-A20C36FEB86D}" type="slidenum">
              <a:rPr lang="en-GB" smtClean="0"/>
              <a:t>53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38679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D72B4-320D-4D32-860B-3C36E6FC7BE4}" type="datetimeFigureOut">
              <a:rPr lang="en-GB" smtClean="0"/>
              <a:t>03/10/2025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23664-435A-4ACB-893A-1C33BD5CE81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246020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D72B4-320D-4D32-860B-3C36E6FC7BE4}" type="datetimeFigureOut">
              <a:rPr lang="en-GB" smtClean="0"/>
              <a:t>03/10/2025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23664-435A-4ACB-893A-1C33BD5CE81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74601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D72B4-320D-4D32-860B-3C36E6FC7BE4}" type="datetimeFigureOut">
              <a:rPr lang="en-GB" smtClean="0"/>
              <a:t>03/10/2025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23664-435A-4ACB-893A-1C33BD5CE812}" type="slidenum">
              <a:rPr lang="en-GB" smtClean="0"/>
              <a:t>‹#›</a:t>
            </a:fld>
            <a:endParaRPr lang="en-GB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3838022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D72B4-320D-4D32-860B-3C36E6FC7BE4}" type="datetimeFigureOut">
              <a:rPr lang="en-GB" smtClean="0"/>
              <a:t>03/10/2025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23664-435A-4ACB-893A-1C33BD5CE81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6786648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D72B4-320D-4D32-860B-3C36E6FC7BE4}" type="datetimeFigureOut">
              <a:rPr lang="en-GB" smtClean="0"/>
              <a:t>03/10/2025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23664-435A-4ACB-893A-1C33BD5CE812}" type="slidenum">
              <a:rPr lang="en-GB" smtClean="0"/>
              <a:t>‹#›</a:t>
            </a:fld>
            <a:endParaRPr lang="en-GB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93279058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D72B4-320D-4D32-860B-3C36E6FC7BE4}" type="datetimeFigureOut">
              <a:rPr lang="en-GB" smtClean="0"/>
              <a:t>03/10/2025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23664-435A-4ACB-893A-1C33BD5CE81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4902457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D72B4-320D-4D32-860B-3C36E6FC7BE4}" type="datetimeFigureOut">
              <a:rPr lang="en-GB" smtClean="0"/>
              <a:t>03/10/2025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23664-435A-4ACB-893A-1C33BD5CE81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4980707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D72B4-320D-4D32-860B-3C36E6FC7BE4}" type="datetimeFigureOut">
              <a:rPr lang="en-GB" smtClean="0"/>
              <a:t>03/10/2025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23664-435A-4ACB-893A-1C33BD5CE81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027681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D72B4-320D-4D32-860B-3C36E6FC7BE4}" type="datetimeFigureOut">
              <a:rPr lang="en-GB" smtClean="0"/>
              <a:t>03/10/2025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23664-435A-4ACB-893A-1C33BD5CE81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273587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D72B4-320D-4D32-860B-3C36E6FC7BE4}" type="datetimeFigureOut">
              <a:rPr lang="en-GB" smtClean="0"/>
              <a:t>03/10/2025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23664-435A-4ACB-893A-1C33BD5CE81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089512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D72B4-320D-4D32-860B-3C36E6FC7BE4}" type="datetimeFigureOut">
              <a:rPr lang="en-GB" smtClean="0"/>
              <a:t>03/10/2025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23664-435A-4ACB-893A-1C33BD5CE81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450446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D72B4-320D-4D32-860B-3C36E6FC7BE4}" type="datetimeFigureOut">
              <a:rPr lang="en-GB" smtClean="0"/>
              <a:t>03/10/2025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23664-435A-4ACB-893A-1C33BD5CE81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284917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D72B4-320D-4D32-860B-3C36E6FC7BE4}" type="datetimeFigureOut">
              <a:rPr lang="en-GB" smtClean="0"/>
              <a:t>03/10/2025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23664-435A-4ACB-893A-1C33BD5CE81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065540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D72B4-320D-4D32-860B-3C36E6FC7BE4}" type="datetimeFigureOut">
              <a:rPr lang="en-GB" smtClean="0"/>
              <a:t>03/10/2025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23664-435A-4ACB-893A-1C33BD5CE81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852781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D72B4-320D-4D32-860B-3C36E6FC7BE4}" type="datetimeFigureOut">
              <a:rPr lang="en-GB" smtClean="0"/>
              <a:t>03/10/2025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23664-435A-4ACB-893A-1C33BD5CE81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301919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D72B4-320D-4D32-860B-3C36E6FC7BE4}" type="datetimeFigureOut">
              <a:rPr lang="en-GB" smtClean="0"/>
              <a:t>03/10/2025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23664-435A-4ACB-893A-1C33BD5CE81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032315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DD72B4-320D-4D32-860B-3C36E6FC7BE4}" type="datetimeFigureOut">
              <a:rPr lang="en-GB" smtClean="0"/>
              <a:t>03/10/2025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EF23664-435A-4ACB-893A-1C33BD5CE81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180152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93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 ?><Relationships xmlns="http://schemas.openxmlformats.org/package/2006/relationships"><Relationship Id="rId3" Target="../media/image2.jpeg" Type="http://schemas.openxmlformats.org/officeDocument/2006/relationships/image"/><Relationship Id="rId2" Target="../media/image1.jpeg" Type="http://schemas.openxmlformats.org/officeDocument/2006/relationships/image"/><Relationship Id="rId1" Target="../slideLayouts/slideLayout2.xml" Type="http://schemas.openxmlformats.org/officeDocument/2006/relationships/slideLayout"/><Relationship Id="rId5" Target="../media/image4.jpeg" Type="http://schemas.openxmlformats.org/officeDocument/2006/relationships/image"/><Relationship Id="rId4" Target="../media/image3.jpeg" Type="http://schemas.openxmlformats.org/officeDocument/2006/relationships/image"/></Relationships>
</file>

<file path=ppt/slides/_rels/slide10.xml.rels><?xml version="1.0" encoding="UTF-8" standalone="yes" ?><Relationships xmlns="http://schemas.openxmlformats.org/package/2006/relationships"><Relationship Id="rId3" Target="../media/image8.jpeg" Type="http://schemas.openxmlformats.org/officeDocument/2006/relationships/image"/><Relationship Id="rId2" Target="../media/image7.jpeg" Type="http://schemas.openxmlformats.org/officeDocument/2006/relationships/image"/><Relationship Id="rId1" Target="../slideLayouts/slideLayout7.xml" Type="http://schemas.openxmlformats.org/officeDocument/2006/relationships/slideLayout"/><Relationship Id="rId4" Target="../media/image17.jpeg" Type="http://schemas.openxmlformats.org/officeDocument/2006/relationships/image"/></Relationships>
</file>

<file path=ppt/slides/_rels/slide11.xml.rels><?xml version="1.0" encoding="UTF-8" standalone="yes" ?><Relationships xmlns="http://schemas.openxmlformats.org/package/2006/relationships"><Relationship Id="rId3" Target="../media/image19.jpeg" Type="http://schemas.openxmlformats.org/officeDocument/2006/relationships/image"/><Relationship Id="rId2" Target="../media/image18.jpeg" Type="http://schemas.openxmlformats.org/officeDocument/2006/relationships/image"/><Relationship Id="rId1" Target="../slideLayouts/slideLayout7.xml" Type="http://schemas.openxmlformats.org/officeDocument/2006/relationships/slideLayout"/><Relationship Id="rId5" Target="../media/image21.jpeg" Type="http://schemas.openxmlformats.org/officeDocument/2006/relationships/image"/><Relationship Id="rId4" Target="../media/image20.jpeg" Type="http://schemas.openxmlformats.org/officeDocument/2006/relationships/image"/></Relationships>
</file>

<file path=ppt/slides/_rels/slide12.xml.rels><?xml version="1.0" encoding="UTF-8" standalone="yes" ?><Relationships xmlns="http://schemas.openxmlformats.org/package/2006/relationships"><Relationship Id="rId3" Target="../media/image23.png" Type="http://schemas.openxmlformats.org/officeDocument/2006/relationships/image"/><Relationship Id="rId2" Target="../media/image22.jpeg" Type="http://schemas.openxmlformats.org/officeDocument/2006/relationships/image"/><Relationship Id="rId1" Target="../slideLayouts/slideLayout7.xml" Type="http://schemas.openxmlformats.org/officeDocument/2006/relationships/slideLayout"/><Relationship Id="rId4" Target="../media/image24.jpeg" Type="http://schemas.openxmlformats.org/officeDocument/2006/relationships/image"/></Relationships>
</file>

<file path=ppt/slides/_rels/slide13.xml.rels><?xml version="1.0" encoding="UTF-8" standalone="yes" ?><Relationships xmlns="http://schemas.openxmlformats.org/package/2006/relationships"><Relationship Id="rId3" Target="../media/image25.jpeg" Type="http://schemas.openxmlformats.org/officeDocument/2006/relationships/image"/><Relationship Id="rId2" Target="../media/image8.jpeg" Type="http://schemas.openxmlformats.org/officeDocument/2006/relationships/image"/><Relationship Id="rId1" Target="../slideLayouts/slideLayout7.xml" Type="http://schemas.openxmlformats.org/officeDocument/2006/relationships/slideLayout"/><Relationship Id="rId5" Target="../media/image27.jpeg" Type="http://schemas.openxmlformats.org/officeDocument/2006/relationships/image"/><Relationship Id="rId4" Target="../media/image26.jpeg" Type="http://schemas.openxmlformats.org/officeDocument/2006/relationships/image"/></Relationships>
</file>

<file path=ppt/slides/_rels/slide14.xml.rels><?xml version="1.0" encoding="UTF-8" standalone="yes" ?><Relationships xmlns="http://schemas.openxmlformats.org/package/2006/relationships"><Relationship Id="rId3" Target="../media/image29.jpeg" Type="http://schemas.openxmlformats.org/officeDocument/2006/relationships/image"/><Relationship Id="rId2" Target="../media/image28.png" Type="http://schemas.openxmlformats.org/officeDocument/2006/relationships/image"/><Relationship Id="rId1" Target="../slideLayouts/slideLayout7.xml" Type="http://schemas.openxmlformats.org/officeDocument/2006/relationships/slideLayout"/><Relationship Id="rId6" Target="../media/image31.jpeg" Type="http://schemas.openxmlformats.org/officeDocument/2006/relationships/image"/><Relationship Id="rId5" Target="../media/image19.jpeg" Type="http://schemas.openxmlformats.org/officeDocument/2006/relationships/image"/><Relationship Id="rId4" Target="../media/image30.jpeg" Type="http://schemas.openxmlformats.org/officeDocument/2006/relationships/image"/></Relationships>
</file>

<file path=ppt/slides/_rels/slide15.xml.rels><?xml version="1.0" encoding="UTF-8" standalone="yes" ?><Relationships xmlns="http://schemas.openxmlformats.org/package/2006/relationships"><Relationship Id="rId3" Target="../media/image33.jpeg" Type="http://schemas.openxmlformats.org/officeDocument/2006/relationships/image"/><Relationship Id="rId2" Target="../media/image32.jpeg" Type="http://schemas.openxmlformats.org/officeDocument/2006/relationships/image"/><Relationship Id="rId1" Target="../slideLayouts/slideLayout7.xml" Type="http://schemas.openxmlformats.org/officeDocument/2006/relationships/slideLayout"/><Relationship Id="rId4" Target="../media/image34.jpeg" Type="http://schemas.openxmlformats.org/officeDocument/2006/relationships/image"/></Relationships>
</file>

<file path=ppt/slides/_rels/slide16.xml.rels><?xml version="1.0" encoding="UTF-8" standalone="yes" ?><Relationships xmlns="http://schemas.openxmlformats.org/package/2006/relationships"><Relationship Id="rId3" Target="../media/image35.jpeg" Type="http://schemas.openxmlformats.org/officeDocument/2006/relationships/image"/><Relationship Id="rId2" Target="../media/image7.jpeg" Type="http://schemas.openxmlformats.org/officeDocument/2006/relationships/image"/><Relationship Id="rId1" Target="../slideLayouts/slideLayout7.xml" Type="http://schemas.openxmlformats.org/officeDocument/2006/relationships/slideLayout"/><Relationship Id="rId4" Target="../media/image36.jpeg" Type="http://schemas.openxmlformats.org/officeDocument/2006/relationships/image"/></Relationships>
</file>

<file path=ppt/slides/_rels/slide17.xml.rels><?xml version="1.0" encoding="UTF-8" standalone="yes" ?><Relationships xmlns="http://schemas.openxmlformats.org/package/2006/relationships"><Relationship Id="rId3" Target="../media/image38.jpeg" Type="http://schemas.openxmlformats.org/officeDocument/2006/relationships/image"/><Relationship Id="rId2" Target="../media/image37.jpeg" Type="http://schemas.openxmlformats.org/officeDocument/2006/relationships/image"/><Relationship Id="rId1" Target="../slideLayouts/slideLayout7.xml" Type="http://schemas.openxmlformats.org/officeDocument/2006/relationships/slideLayout"/><Relationship Id="rId4" Target="../media/image39.jpeg" Type="http://schemas.openxmlformats.org/officeDocument/2006/relationships/image"/></Relationships>
</file>

<file path=ppt/slides/_rels/slide18.xml.rels><?xml version="1.0" encoding="UTF-8" standalone="yes" ?><Relationships xmlns="http://schemas.openxmlformats.org/package/2006/relationships"><Relationship Id="rId3" Target="../media/image41.jpeg" Type="http://schemas.openxmlformats.org/officeDocument/2006/relationships/image"/><Relationship Id="rId2" Target="../media/image40.jpeg" Type="http://schemas.openxmlformats.org/officeDocument/2006/relationships/image"/><Relationship Id="rId1" Target="../slideLayouts/slideLayout7.xml" Type="http://schemas.openxmlformats.org/officeDocument/2006/relationships/slideLayout"/><Relationship Id="rId4" Target="../media/image42.jpeg" Type="http://schemas.openxmlformats.org/officeDocument/2006/relationships/image"/></Relationships>
</file>

<file path=ppt/slides/_rels/slide19.xml.rels><?xml version="1.0" encoding="UTF-8" standalone="yes" ?><Relationships xmlns="http://schemas.openxmlformats.org/package/2006/relationships"><Relationship Id="rId3" Target="../media/image43.jpeg" Type="http://schemas.openxmlformats.org/officeDocument/2006/relationships/image"/><Relationship Id="rId2" Target="../media/image19.jpeg" Type="http://schemas.openxmlformats.org/officeDocument/2006/relationships/image"/><Relationship Id="rId1" Target="../slideLayouts/slideLayout7.xml" Type="http://schemas.openxmlformats.org/officeDocument/2006/relationships/slideLayout"/><Relationship Id="rId4" Target="../media/image44.jpeg" Type="http://schemas.openxmlformats.org/officeDocument/2006/relationships/image"/></Relationships>
</file>

<file path=ppt/slides/_rels/slide2.xml.rels><?xml version="1.0" encoding="UTF-8" standalone="yes" ?><Relationships xmlns="http://schemas.openxmlformats.org/package/2006/relationships"><Relationship Id="rId2" Target="../media/image5.jpeg" Type="http://schemas.openxmlformats.org/officeDocument/2006/relationships/image"/><Relationship Id="rId1" Target="../slideLayouts/slideLayout7.xml" Type="http://schemas.openxmlformats.org/officeDocument/2006/relationships/slideLayout"/></Relationships>
</file>

<file path=ppt/slides/_rels/slide20.xml.rels><?xml version="1.0" encoding="UTF-8" standalone="yes" ?><Relationships xmlns="http://schemas.openxmlformats.org/package/2006/relationships"><Relationship Id="rId3" Target="../media/image20.jpeg" Type="http://schemas.openxmlformats.org/officeDocument/2006/relationships/image"/><Relationship Id="rId2" Target="../media/image45.jpeg" Type="http://schemas.openxmlformats.org/officeDocument/2006/relationships/image"/><Relationship Id="rId1" Target="../slideLayouts/slideLayout7.xml" Type="http://schemas.openxmlformats.org/officeDocument/2006/relationships/slideLayout"/><Relationship Id="rId4" Target="../media/image46.jpeg" Type="http://schemas.openxmlformats.org/officeDocument/2006/relationships/image"/></Relationships>
</file>

<file path=ppt/slides/_rels/slide21.xml.rels><?xml version="1.0" encoding="UTF-8" standalone="yes" ?><Relationships xmlns="http://schemas.openxmlformats.org/package/2006/relationships"><Relationship Id="rId3" Target="../media/image29.jpeg" Type="http://schemas.openxmlformats.org/officeDocument/2006/relationships/image"/><Relationship Id="rId2" Target="../media/image28.png" Type="http://schemas.openxmlformats.org/officeDocument/2006/relationships/image"/><Relationship Id="rId1" Target="../slideLayouts/slideLayout7.xml" Type="http://schemas.openxmlformats.org/officeDocument/2006/relationships/slideLayout"/><Relationship Id="rId6" Target="../media/image31.jpeg" Type="http://schemas.openxmlformats.org/officeDocument/2006/relationships/image"/><Relationship Id="rId5" Target="../media/image19.jpeg" Type="http://schemas.openxmlformats.org/officeDocument/2006/relationships/image"/><Relationship Id="rId4" Target="../media/image30.jpeg" Type="http://schemas.openxmlformats.org/officeDocument/2006/relationships/image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 ?><Relationships xmlns="http://schemas.openxmlformats.org/package/2006/relationships"><Relationship Id="rId3" Target="../media/image7.jpeg" Type="http://schemas.openxmlformats.org/officeDocument/2006/relationships/image"/><Relationship Id="rId2" Target="../media/image6.jpeg" Type="http://schemas.openxmlformats.org/officeDocument/2006/relationships/image"/><Relationship Id="rId1" Target="../slideLayouts/slideLayout7.xml" Type="http://schemas.openxmlformats.org/officeDocument/2006/relationships/slideLayout"/><Relationship Id="rId4" Target="../media/image8.jpeg" Type="http://schemas.openxmlformats.org/officeDocument/2006/relationships/image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 ?><Relationships xmlns="http://schemas.openxmlformats.org/package/2006/relationships"><Relationship Id="rId3" Target="../media/image8.jpeg" Type="http://schemas.openxmlformats.org/officeDocument/2006/relationships/image"/><Relationship Id="rId2" Target="../media/image7.jpeg" Type="http://schemas.openxmlformats.org/officeDocument/2006/relationships/image"/><Relationship Id="rId1" Target="../slideLayouts/slideLayout7.xml" Type="http://schemas.openxmlformats.org/officeDocument/2006/relationships/slideLayout"/><Relationship Id="rId4" Target="../media/image47.jpeg" Type="http://schemas.openxmlformats.org/officeDocument/2006/relationships/image"/></Relationships>
</file>

<file path=ppt/slides/_rels/slide36.xml.rels><?xml version="1.0" encoding="UTF-8" standalone="yes" ?><Relationships xmlns="http://schemas.openxmlformats.org/package/2006/relationships"><Relationship Id="rId3" Target="../media/image49.png" Type="http://schemas.openxmlformats.org/officeDocument/2006/relationships/image"/><Relationship Id="rId2" Target="../media/image48.jpeg" Type="http://schemas.openxmlformats.org/officeDocument/2006/relationships/image"/><Relationship Id="rId1" Target="../slideLayouts/slideLayout7.xml" Type="http://schemas.openxmlformats.org/officeDocument/2006/relationships/slideLayout"/></Relationships>
</file>

<file path=ppt/slides/_rels/slide37.xml.rels><?xml version="1.0" encoding="UTF-8" standalone="yes" ?><Relationships xmlns="http://schemas.openxmlformats.org/package/2006/relationships"><Relationship Id="rId3" Target="../media/image50.jpeg" Type="http://schemas.openxmlformats.org/officeDocument/2006/relationships/image"/><Relationship Id="rId2" Target="../media/image1.jpeg" Type="http://schemas.openxmlformats.org/officeDocument/2006/relationships/image"/><Relationship Id="rId1" Target="../slideLayouts/slideLayout2.xml" Type="http://schemas.openxmlformats.org/officeDocument/2006/relationships/slideLayout"/><Relationship Id="rId5" Target="../media/image4.jpeg" Type="http://schemas.openxmlformats.org/officeDocument/2006/relationships/image"/><Relationship Id="rId4" Target="../media/image3.jpeg" Type="http://schemas.openxmlformats.org/officeDocument/2006/relationships/image"/></Relationships>
</file>

<file path=ppt/slides/_rels/slide38.xml.rels><?xml version="1.0" encoding="UTF-8" standalone="yes" ?><Relationships xmlns="http://schemas.openxmlformats.org/package/2006/relationships"><Relationship Id="rId2" Target="../media/image51.jpeg" Type="http://schemas.openxmlformats.org/officeDocument/2006/relationships/image"/><Relationship Id="rId1" Target="../slideLayouts/slideLayout7.xml" Type="http://schemas.openxmlformats.org/officeDocument/2006/relationships/slideLayout"/></Relationships>
</file>

<file path=ppt/slides/_rels/slide39.xml.rels><?xml version="1.0" encoding="UTF-8" standalone="yes" ?><Relationships xmlns="http://schemas.openxmlformats.org/package/2006/relationships"><Relationship Id="rId2" Target="../media/image52.jpeg" Type="http://schemas.openxmlformats.org/officeDocument/2006/relationships/image"/><Relationship Id="rId1" Target="../slideLayouts/slideLayout7.xml" Type="http://schemas.openxmlformats.org/officeDocument/2006/relationships/slideLayout"/></Relationships>
</file>

<file path=ppt/slides/_rels/slide4.xml.rels><?xml version="1.0" encoding="UTF-8" standalone="yes" ?><Relationships xmlns="http://schemas.openxmlformats.org/package/2006/relationships"><Relationship Id="rId3" Target="../media/image8.jpeg" Type="http://schemas.openxmlformats.org/officeDocument/2006/relationships/image"/><Relationship Id="rId2" Target="../media/image9.jpeg" Type="http://schemas.openxmlformats.org/officeDocument/2006/relationships/image"/><Relationship Id="rId1" Target="../slideLayouts/slideLayout7.xml" Type="http://schemas.openxmlformats.org/officeDocument/2006/relationships/slideLayout"/><Relationship Id="rId4" Target="../media/image7.jpeg" Type="http://schemas.openxmlformats.org/officeDocument/2006/relationships/image"/></Relationships>
</file>

<file path=ppt/slides/_rels/slide40.xml.rels><?xml version="1.0" encoding="UTF-8" standalone="yes" ?><Relationships xmlns="http://schemas.openxmlformats.org/package/2006/relationships"><Relationship Id="rId3" Target="../media/image8.jpeg" Type="http://schemas.openxmlformats.org/officeDocument/2006/relationships/image"/><Relationship Id="rId2" Target="../media/image7.jpeg" Type="http://schemas.openxmlformats.org/officeDocument/2006/relationships/image"/><Relationship Id="rId1" Target="../slideLayouts/slideLayout7.xml" Type="http://schemas.openxmlformats.org/officeDocument/2006/relationships/slideLayout"/><Relationship Id="rId4" Target="../media/image53.jpeg" Type="http://schemas.openxmlformats.org/officeDocument/2006/relationships/image"/></Relationships>
</file>

<file path=ppt/slides/_rels/slide41.xml.rels><?xml version="1.0" encoding="UTF-8" standalone="yes" ?><Relationships xmlns="http://schemas.openxmlformats.org/package/2006/relationships"><Relationship Id="rId3" Target="../media/image8.jpeg" Type="http://schemas.openxmlformats.org/officeDocument/2006/relationships/image"/><Relationship Id="rId2" Target="../media/image7.jpeg" Type="http://schemas.openxmlformats.org/officeDocument/2006/relationships/image"/><Relationship Id="rId1" Target="../slideLayouts/slideLayout7.xml" Type="http://schemas.openxmlformats.org/officeDocument/2006/relationships/slideLayout"/><Relationship Id="rId4" Target="../media/image54.jpeg" Type="http://schemas.openxmlformats.org/officeDocument/2006/relationships/image"/></Relationships>
</file>

<file path=ppt/slides/_rels/slide42.xml.rels><?xml version="1.0" encoding="UTF-8" standalone="yes" ?><Relationships xmlns="http://schemas.openxmlformats.org/package/2006/relationships"><Relationship Id="rId2" Target="../media/image55.jpeg" Type="http://schemas.openxmlformats.org/officeDocument/2006/relationships/image"/><Relationship Id="rId1" Target="../slideLayouts/slideLayout7.xml" Type="http://schemas.openxmlformats.org/officeDocument/2006/relationships/slideLayout"/></Relationships>
</file>

<file path=ppt/slides/_rels/slide43.xml.rels><?xml version="1.0" encoding="UTF-8" standalone="yes" ?><Relationships xmlns="http://schemas.openxmlformats.org/package/2006/relationships"><Relationship Id="rId2" Target="../media/image56.jpeg" Type="http://schemas.openxmlformats.org/officeDocument/2006/relationships/image"/><Relationship Id="rId1" Target="../slideLayouts/slideLayout7.xml" Type="http://schemas.openxmlformats.org/officeDocument/2006/relationships/slideLayout"/></Relationships>
</file>

<file path=ppt/slides/_rels/slide44.xml.rels><?xml version="1.0" encoding="UTF-8" standalone="yes" ?><Relationships xmlns="http://schemas.openxmlformats.org/package/2006/relationships"><Relationship Id="rId2" Target="../media/image57.jpeg" Type="http://schemas.openxmlformats.org/officeDocument/2006/relationships/image"/><Relationship Id="rId1" Target="../slideLayouts/slideLayout7.xml" Type="http://schemas.openxmlformats.org/officeDocument/2006/relationships/slideLayout"/></Relationships>
</file>

<file path=ppt/slides/_rels/slide45.xml.rels><?xml version="1.0" encoding="UTF-8" standalone="yes" ?><Relationships xmlns="http://schemas.openxmlformats.org/package/2006/relationships"><Relationship Id="rId3" Target="../media/image23.png" Type="http://schemas.openxmlformats.org/officeDocument/2006/relationships/image"/><Relationship Id="rId2" Target="../media/image22.jpeg" Type="http://schemas.openxmlformats.org/officeDocument/2006/relationships/image"/><Relationship Id="rId1" Target="../slideLayouts/slideLayout7.xml" Type="http://schemas.openxmlformats.org/officeDocument/2006/relationships/slideLayout"/></Relationships>
</file>

<file path=ppt/slides/_rels/slide46.xml.rels><?xml version="1.0" encoding="UTF-8" standalone="yes" ?><Relationships xmlns="http://schemas.openxmlformats.org/package/2006/relationships"><Relationship Id="rId3" Target="../media/image23.png" Type="http://schemas.openxmlformats.org/officeDocument/2006/relationships/image"/><Relationship Id="rId2" Target="../media/image22.jpeg" Type="http://schemas.openxmlformats.org/officeDocument/2006/relationships/image"/><Relationship Id="rId1" Target="../slideLayouts/slideLayout7.xml" Type="http://schemas.openxmlformats.org/officeDocument/2006/relationships/slideLayout"/></Relationships>
</file>

<file path=ppt/slides/_rels/slide47.xml.rels><?xml version="1.0" encoding="UTF-8" standalone="yes" ?><Relationships xmlns="http://schemas.openxmlformats.org/package/2006/relationships"><Relationship Id="rId3" Target="../media/image23.png" Type="http://schemas.openxmlformats.org/officeDocument/2006/relationships/image"/><Relationship Id="rId2" Target="../media/image22.jpeg" Type="http://schemas.openxmlformats.org/officeDocument/2006/relationships/image"/><Relationship Id="rId1" Target="../slideLayouts/slideLayout7.xml" Type="http://schemas.openxmlformats.org/officeDocument/2006/relationships/slideLayout"/></Relationships>
</file>

<file path=ppt/slides/_rels/slide48.xml.rels><?xml version="1.0" encoding="UTF-8" standalone="yes" ?><Relationships xmlns="http://schemas.openxmlformats.org/package/2006/relationships"><Relationship Id="rId3" Target="../media/image23.png" Type="http://schemas.openxmlformats.org/officeDocument/2006/relationships/image"/><Relationship Id="rId2" Target="../media/image22.jpeg" Type="http://schemas.openxmlformats.org/officeDocument/2006/relationships/image"/><Relationship Id="rId1" Target="../slideLayouts/slideLayout7.xml" Type="http://schemas.openxmlformats.org/officeDocument/2006/relationships/slideLayout"/></Relationships>
</file>

<file path=ppt/slides/_rels/slide49.xml.rels><?xml version="1.0" encoding="UTF-8" standalone="yes" ?><Relationships xmlns="http://schemas.openxmlformats.org/package/2006/relationships"><Relationship Id="rId3" Target="../media/image23.png" Type="http://schemas.openxmlformats.org/officeDocument/2006/relationships/image"/><Relationship Id="rId2" Target="../media/image22.jpeg" Type="http://schemas.openxmlformats.org/officeDocument/2006/relationships/image"/><Relationship Id="rId1" Target="../slideLayouts/slideLayout7.xml" Type="http://schemas.openxmlformats.org/officeDocument/2006/relationships/slideLayout"/><Relationship Id="rId6" Target="../media/image60.png" Type="http://schemas.openxmlformats.org/officeDocument/2006/relationships/image"/><Relationship Id="rId5" Target="../media/image59.jpeg" Type="http://schemas.openxmlformats.org/officeDocument/2006/relationships/image"/><Relationship Id="rId4" Target="../media/image58.jpeg" Type="http://schemas.openxmlformats.org/officeDocument/2006/relationships/image"/></Relationships>
</file>

<file path=ppt/slides/_rels/slide5.xml.rels><?xml version="1.0" encoding="UTF-8" standalone="yes" ?><Relationships xmlns="http://schemas.openxmlformats.org/package/2006/relationships"><Relationship Id="rId3" Target="../media/image8.jpeg" Type="http://schemas.openxmlformats.org/officeDocument/2006/relationships/image"/><Relationship Id="rId2" Target="../media/image7.jpeg" Type="http://schemas.openxmlformats.org/officeDocument/2006/relationships/image"/><Relationship Id="rId1" Target="../slideLayouts/slideLayout7.xml" Type="http://schemas.openxmlformats.org/officeDocument/2006/relationships/slideLayout"/><Relationship Id="rId4" Target="../media/image10.jpeg" Type="http://schemas.openxmlformats.org/officeDocument/2006/relationships/image"/></Relationships>
</file>

<file path=ppt/slides/_rels/slide50.xml.rels><?xml version="1.0" encoding="UTF-8" standalone="yes" ?><Relationships xmlns="http://schemas.openxmlformats.org/package/2006/relationships"><Relationship Id="rId3" Target="../media/image23.png" Type="http://schemas.openxmlformats.org/officeDocument/2006/relationships/image"/><Relationship Id="rId2" Target="../media/image22.jpeg" Type="http://schemas.openxmlformats.org/officeDocument/2006/relationships/image"/><Relationship Id="rId1" Target="../slideLayouts/slideLayout7.xml" Type="http://schemas.openxmlformats.org/officeDocument/2006/relationships/slideLayout"/></Relationships>
</file>

<file path=ppt/slides/_rels/slide51.xml.rels><?xml version="1.0" encoding="UTF-8" standalone="yes" ?><Relationships xmlns="http://schemas.openxmlformats.org/package/2006/relationships"><Relationship Id="rId3" Target="../media/image23.png" Type="http://schemas.openxmlformats.org/officeDocument/2006/relationships/image"/><Relationship Id="rId2" Target="../media/image22.jpeg" Type="http://schemas.openxmlformats.org/officeDocument/2006/relationships/image"/><Relationship Id="rId1" Target="../slideLayouts/slideLayout7.xml" Type="http://schemas.openxmlformats.org/officeDocument/2006/relationships/slideLayout"/><Relationship Id="rId5" Target="../media/image62.jpeg" Type="http://schemas.openxmlformats.org/officeDocument/2006/relationships/image"/><Relationship Id="rId4" Target="../media/image61.jpeg" Type="http://schemas.openxmlformats.org/officeDocument/2006/relationships/image"/></Relationships>
</file>

<file path=ppt/slides/_rels/slide52.xml.rels><?xml version="1.0" encoding="UTF-8" standalone="yes" ?><Relationships xmlns="http://schemas.openxmlformats.org/package/2006/relationships"><Relationship Id="rId3" Target="../media/image23.png" Type="http://schemas.openxmlformats.org/officeDocument/2006/relationships/image"/><Relationship Id="rId2" Target="../media/image22.jpeg" Type="http://schemas.openxmlformats.org/officeDocument/2006/relationships/image"/><Relationship Id="rId1" Target="../slideLayouts/slideLayout7.xml" Type="http://schemas.openxmlformats.org/officeDocument/2006/relationships/slideLayout"/></Relationships>
</file>

<file path=ppt/slides/_rels/slide53.xml.rels><?xml version="1.0" encoding="UTF-8" standalone="yes" ?><Relationships xmlns="http://schemas.openxmlformats.org/package/2006/relationships"><Relationship Id="rId3" Target="../media/image22.jpeg" Type="http://schemas.openxmlformats.org/officeDocument/2006/relationships/image"/><Relationship Id="rId2" Target="../notesSlides/notesSlide1.xml" Type="http://schemas.openxmlformats.org/officeDocument/2006/relationships/notesSlide"/><Relationship Id="rId1" Target="../slideLayouts/slideLayout7.xml" Type="http://schemas.openxmlformats.org/officeDocument/2006/relationships/slideLayout"/><Relationship Id="rId6" Target="../media/image64.jpeg" Type="http://schemas.openxmlformats.org/officeDocument/2006/relationships/image"/><Relationship Id="rId5" Target="../media/image63.jpeg" Type="http://schemas.openxmlformats.org/officeDocument/2006/relationships/image"/><Relationship Id="rId4" Target="../media/image23.png" Type="http://schemas.openxmlformats.org/officeDocument/2006/relationships/image"/></Relationships>
</file>

<file path=ppt/slides/_rels/slide54.xml.rels><?xml version="1.0" encoding="UTF-8" standalone="yes" ?><Relationships xmlns="http://schemas.openxmlformats.org/package/2006/relationships"><Relationship Id="rId3" Target="../media/image23.png" Type="http://schemas.openxmlformats.org/officeDocument/2006/relationships/image"/><Relationship Id="rId2" Target="../media/image22.jpeg" Type="http://schemas.openxmlformats.org/officeDocument/2006/relationships/image"/><Relationship Id="rId1" Target="../slideLayouts/slideLayout7.xml" Type="http://schemas.openxmlformats.org/officeDocument/2006/relationships/slideLayout"/><Relationship Id="rId4" Target="../media/image65.jpeg" Type="http://schemas.openxmlformats.org/officeDocument/2006/relationships/image"/></Relationships>
</file>

<file path=ppt/slides/_rels/slide55.xml.rels><?xml version="1.0" encoding="UTF-8" standalone="yes" ?><Relationships xmlns="http://schemas.openxmlformats.org/package/2006/relationships"><Relationship Id="rId3" Target="../media/image23.png" Type="http://schemas.openxmlformats.org/officeDocument/2006/relationships/image"/><Relationship Id="rId2" Target="../media/image22.jpeg" Type="http://schemas.openxmlformats.org/officeDocument/2006/relationships/image"/><Relationship Id="rId1" Target="../slideLayouts/slideLayout7.xml" Type="http://schemas.openxmlformats.org/officeDocument/2006/relationships/slideLayout"/></Relationships>
</file>

<file path=ppt/slides/_rels/slide56.xml.rels><?xml version="1.0" encoding="UTF-8" standalone="yes" ?><Relationships xmlns="http://schemas.openxmlformats.org/package/2006/relationships"><Relationship Id="rId3" Target="../media/image23.png" Type="http://schemas.openxmlformats.org/officeDocument/2006/relationships/image"/><Relationship Id="rId2" Target="../media/image22.jpeg" Type="http://schemas.openxmlformats.org/officeDocument/2006/relationships/image"/><Relationship Id="rId1" Target="../slideLayouts/slideLayout7.xml" Type="http://schemas.openxmlformats.org/officeDocument/2006/relationships/slideLayout"/><Relationship Id="rId4" Target="../media/image66.jpeg" Type="http://schemas.openxmlformats.org/officeDocument/2006/relationships/image"/></Relationships>
</file>

<file path=ppt/slides/_rels/slide57.xml.rels><?xml version="1.0" encoding="UTF-8" standalone="yes" ?><Relationships xmlns="http://schemas.openxmlformats.org/package/2006/relationships"><Relationship Id="rId3" Target="../media/image8.jpeg" Type="http://schemas.openxmlformats.org/officeDocument/2006/relationships/image"/><Relationship Id="rId2" Target="../media/image7.jpeg" Type="http://schemas.openxmlformats.org/officeDocument/2006/relationships/image"/><Relationship Id="rId1" Target="../slideLayouts/slideLayout7.xml" Type="http://schemas.openxmlformats.org/officeDocument/2006/relationships/slideLayout"/><Relationship Id="rId4" Target="../media/image67.jpeg" Type="http://schemas.openxmlformats.org/officeDocument/2006/relationships/image"/></Relationships>
</file>

<file path=ppt/slides/_rels/slide58.xml.rels><?xml version="1.0" encoding="UTF-8" standalone="yes" ?><Relationships xmlns="http://schemas.openxmlformats.org/package/2006/relationships"><Relationship Id="rId3" Target="../media/image69.jpeg" Type="http://schemas.openxmlformats.org/officeDocument/2006/relationships/image"/><Relationship Id="rId2" Target="../media/image68.jpeg" Type="http://schemas.openxmlformats.org/officeDocument/2006/relationships/image"/><Relationship Id="rId1" Target="../slideLayouts/slideLayout7.xml" Type="http://schemas.openxmlformats.org/officeDocument/2006/relationships/slideLayout"/></Relationships>
</file>

<file path=ppt/slides/_rels/slide59.xml.rels><?xml version="1.0" encoding="UTF-8" standalone="yes" ?><Relationships xmlns="http://schemas.openxmlformats.org/package/2006/relationships"><Relationship Id="rId3" Target="../media/image7.jpeg" Type="http://schemas.openxmlformats.org/officeDocument/2006/relationships/image"/><Relationship Id="rId2" Target="../media/image70.jpeg" Type="http://schemas.openxmlformats.org/officeDocument/2006/relationships/image"/><Relationship Id="rId1" Target="../slideLayouts/slideLayout7.xml" Type="http://schemas.openxmlformats.org/officeDocument/2006/relationships/slideLayout"/><Relationship Id="rId4" Target="../media/image8.jpeg" Type="http://schemas.openxmlformats.org/officeDocument/2006/relationships/image"/></Relationships>
</file>

<file path=ppt/slides/_rels/slide6.xml.rels><?xml version="1.0" encoding="UTF-8" standalone="yes" ?><Relationships xmlns="http://schemas.openxmlformats.org/package/2006/relationships"><Relationship Id="rId3" Target="../media/image8.jpeg" Type="http://schemas.openxmlformats.org/officeDocument/2006/relationships/image"/><Relationship Id="rId2" Target="../media/image7.jpeg" Type="http://schemas.openxmlformats.org/officeDocument/2006/relationships/image"/><Relationship Id="rId1" Target="../slideLayouts/slideLayout7.xml" Type="http://schemas.openxmlformats.org/officeDocument/2006/relationships/slideLayout"/><Relationship Id="rId4" Target="../media/image11.png" Type="http://schemas.openxmlformats.org/officeDocument/2006/relationships/image"/></Relationships>
</file>

<file path=ppt/slides/_rels/slide60.xml.rels><?xml version="1.0" encoding="UTF-8" standalone="yes" ?><Relationships xmlns="http://schemas.openxmlformats.org/package/2006/relationships"><Relationship Id="rId3" Target="../media/image2.jpeg" Type="http://schemas.openxmlformats.org/officeDocument/2006/relationships/image"/><Relationship Id="rId2" Target="../media/image1.jpeg" Type="http://schemas.openxmlformats.org/officeDocument/2006/relationships/image"/><Relationship Id="rId1" Target="../slideLayouts/slideLayout2.xml" Type="http://schemas.openxmlformats.org/officeDocument/2006/relationships/slideLayout"/><Relationship Id="rId5" Target="../media/image4.jpeg" Type="http://schemas.openxmlformats.org/officeDocument/2006/relationships/image"/><Relationship Id="rId4" Target="../media/image3.jpeg" Type="http://schemas.openxmlformats.org/officeDocument/2006/relationships/image"/></Relationships>
</file>

<file path=ppt/slides/_rels/slide7.xml.rels><?xml version="1.0" encoding="UTF-8" standalone="yes" ?><Relationships xmlns="http://schemas.openxmlformats.org/package/2006/relationships"><Relationship Id="rId3" Target="../media/image8.jpeg" Type="http://schemas.openxmlformats.org/officeDocument/2006/relationships/image"/><Relationship Id="rId2" Target="../media/image7.jpeg" Type="http://schemas.openxmlformats.org/officeDocument/2006/relationships/image"/><Relationship Id="rId1" Target="../slideLayouts/slideLayout7.xml" Type="http://schemas.openxmlformats.org/officeDocument/2006/relationships/slideLayout"/><Relationship Id="rId4" Target="../media/image12.jpeg" Type="http://schemas.openxmlformats.org/officeDocument/2006/relationships/image"/></Relationships>
</file>

<file path=ppt/slides/_rels/slide8.xml.rels><?xml version="1.0" encoding="UTF-8" standalone="yes" ?><Relationships xmlns="http://schemas.openxmlformats.org/package/2006/relationships"><Relationship Id="rId3" Target="../media/image8.jpeg" Type="http://schemas.openxmlformats.org/officeDocument/2006/relationships/image"/><Relationship Id="rId2" Target="../media/image7.jpeg" Type="http://schemas.openxmlformats.org/officeDocument/2006/relationships/image"/><Relationship Id="rId1" Target="../slideLayouts/slideLayout7.xml" Type="http://schemas.openxmlformats.org/officeDocument/2006/relationships/slideLayout"/><Relationship Id="rId5" Target="../media/image14.jpeg" Type="http://schemas.openxmlformats.org/officeDocument/2006/relationships/image"/><Relationship Id="rId4" Target="../media/image13.jpeg" Type="http://schemas.openxmlformats.org/officeDocument/2006/relationships/image"/></Relationships>
</file>

<file path=ppt/slides/_rels/slide9.xml.rels><?xml version="1.0" encoding="UTF-8" standalone="yes" ?><Relationships xmlns="http://schemas.openxmlformats.org/package/2006/relationships"><Relationship Id="rId3" Target="../media/image8.jpeg" Type="http://schemas.openxmlformats.org/officeDocument/2006/relationships/image"/><Relationship Id="rId2" Target="../media/image7.jpeg" Type="http://schemas.openxmlformats.org/officeDocument/2006/relationships/image"/><Relationship Id="rId1" Target="../slideLayouts/slideLayout7.xml" Type="http://schemas.openxmlformats.org/officeDocument/2006/relationships/slideLayout"/><Relationship Id="rId5" Target="../media/image16.jpeg" Type="http://schemas.openxmlformats.org/officeDocument/2006/relationships/image"/><Relationship Id="rId4" Target="../media/image15.jpe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7D6B16B6-E072-0F71-379E-D04D12FCD05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73" r="455"/>
          <a:stretch>
            <a:fillRect/>
          </a:stretch>
        </p:blipFill>
        <p:spPr>
          <a:xfrm>
            <a:off x="1" y="0"/>
            <a:ext cx="2666082" cy="2731127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7D5C60E-2746-7051-32CC-DBB704E116F6}"/>
              </a:ext>
            </a:extLst>
          </p:cNvPr>
          <p:cNvSpPr txBox="1"/>
          <p:nvPr/>
        </p:nvSpPr>
        <p:spPr>
          <a:xfrm>
            <a:off x="3844887" y="694062"/>
            <a:ext cx="5966698" cy="2308324"/>
          </a:xfrm>
          <a:prstGeom prst="rect">
            <a:avLst/>
          </a:prstGeom>
          <a:noFill/>
        </p:spPr>
        <p:txBody>
          <a:bodyPr rtlCol="0" wrap="none">
            <a:spAutoFit/>
          </a:bodyPr>
          <a:lstStyle/>
          <a:p>
            <a:pPr algn="ctr"/>
            <a:r>
              <a:rPr dirty="0" lang="en-GB" sz="4800">
                <a:latin charset="0" panose="030F0702030302020204" pitchFamily="66" typeface="Comic Sans MS"/>
                <a:cs charset="0" panose="020B0604020202020204" pitchFamily="34" typeface="Arial"/>
              </a:rPr>
              <a:t>Devon Fairtrade</a:t>
            </a:r>
          </a:p>
          <a:p>
            <a:pPr algn="ctr"/>
            <a:r>
              <a:rPr dirty="0" lang="en-GB" sz="4800">
                <a:latin charset="0" panose="030F0702030302020204" pitchFamily="66" typeface="Comic Sans MS"/>
                <a:cs charset="0" panose="020B0604020202020204" pitchFamily="34" typeface="Arial"/>
              </a:rPr>
              <a:t>Schools’ Conference</a:t>
            </a:r>
          </a:p>
          <a:p>
            <a:pPr algn="ctr"/>
            <a:r>
              <a:rPr dirty="0" lang="en-GB" sz="4800">
                <a:latin charset="0" panose="030F0702030302020204" pitchFamily="66" typeface="Comic Sans MS"/>
                <a:cs charset="0" panose="020B0604020202020204" pitchFamily="34" typeface="Arial"/>
              </a:rPr>
              <a:t>2025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BAE532D-2185-A986-7C04-D2DBEFF3EACF}"/>
              </a:ext>
            </a:extLst>
          </p:cNvPr>
          <p:cNvPicPr>
            <a:picLocks noChangeAspect="1"/>
          </p:cNvPicPr>
          <p:nvPr/>
        </p:nvPicPr>
        <p:blipFill>
          <a:blip cstate="email"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3429000"/>
            <a:ext cx="5124680" cy="342072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3F26DC2-0A38-E2CF-1CFC-52B2477841B8}"/>
              </a:ext>
            </a:extLst>
          </p:cNvPr>
          <p:cNvPicPr>
            <a:picLocks noChangeAspect="1"/>
          </p:cNvPicPr>
          <p:nvPr/>
        </p:nvPicPr>
        <p:blipFill>
          <a:blip cstate="email"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59048" y="5594686"/>
            <a:ext cx="2078916" cy="106689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73BC985F-D617-61EB-43F1-57173CE79AA1}"/>
              </a:ext>
            </a:extLst>
          </p:cNvPr>
          <p:cNvPicPr>
            <a:picLocks noChangeAspect="1"/>
          </p:cNvPicPr>
          <p:nvPr/>
        </p:nvPicPr>
        <p:blipFill>
          <a:blip cstate="email"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22528" y="196422"/>
            <a:ext cx="1652159" cy="1902117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10359D35-8576-0BF1-89BD-5D5FB457F7E0}"/>
              </a:ext>
            </a:extLst>
          </p:cNvPr>
          <p:cNvSpPr txBox="1"/>
          <p:nvPr/>
        </p:nvSpPr>
        <p:spPr>
          <a:xfrm>
            <a:off x="5466934" y="3536414"/>
            <a:ext cx="5089855" cy="2308324"/>
          </a:xfrm>
          <a:prstGeom prst="rect">
            <a:avLst/>
          </a:prstGeom>
          <a:noFill/>
        </p:spPr>
        <p:txBody>
          <a:bodyPr rtlCol="0" wrap="none">
            <a:spAutoFit/>
          </a:bodyPr>
          <a:lstStyle/>
          <a:p>
            <a:pPr algn="ctr"/>
            <a:r>
              <a:rPr dirty="0" lang="en-GB" sz="4800">
                <a:latin charset="0" panose="030F0702030302020204" pitchFamily="66" typeface="Comic Sans MS"/>
              </a:rPr>
              <a:t>Tea from </a:t>
            </a:r>
          </a:p>
          <a:p>
            <a:pPr algn="ctr"/>
            <a:r>
              <a:rPr dirty="0" lang="en-GB" sz="4800">
                <a:latin charset="0" panose="030F0702030302020204" pitchFamily="66" typeface="Comic Sans MS"/>
              </a:rPr>
              <a:t> India, Kenya and</a:t>
            </a:r>
          </a:p>
          <a:p>
            <a:pPr algn="ctr"/>
            <a:r>
              <a:rPr dirty="0" lang="en-GB" sz="4800">
                <a:latin charset="0" panose="030F0702030302020204" pitchFamily="66" typeface="Comic Sans MS"/>
              </a:rPr>
              <a:t>Sri Lanka</a:t>
            </a:r>
          </a:p>
        </p:txBody>
      </p:sp>
    </p:spTree>
    <p:extLst>
      <p:ext uri="{BB962C8B-B14F-4D97-AF65-F5344CB8AC3E}">
        <p14:creationId xmlns:p14="http://schemas.microsoft.com/office/powerpoint/2010/main" val="357168389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774097-BFBA-ED51-BC94-FD44CD1DB3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B063302C-B3E3-9B19-8D25-9EC0A8CD1FC7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56844" y="115741"/>
            <a:ext cx="1397579" cy="1609021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63E4F2E5-3180-21B5-EB3B-695812393F2A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85667" y="5675367"/>
            <a:ext cx="2078916" cy="1066892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6EED31F0-6B8B-E1C7-AF6F-5649093B2334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5145024" cy="6858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196B152-D46F-0FBB-8472-B16FBC9E94E4}"/>
              </a:ext>
            </a:extLst>
          </p:cNvPr>
          <p:cNvSpPr txBox="1"/>
          <p:nvPr/>
        </p:nvSpPr>
        <p:spPr>
          <a:xfrm>
            <a:off x="5145024" y="673768"/>
            <a:ext cx="5126723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3600" dirty="0">
                <a:latin typeface="Comic Sans MS" panose="030F0702030302020204" pitchFamily="66" charset="0"/>
              </a:rPr>
              <a:t>Each picker takes </a:t>
            </a:r>
          </a:p>
          <a:p>
            <a:pPr algn="ctr"/>
            <a:r>
              <a:rPr lang="en-GB" sz="3600" dirty="0">
                <a:latin typeface="Comic Sans MS" panose="030F0702030302020204" pitchFamily="66" charset="0"/>
              </a:rPr>
              <a:t>their full basket </a:t>
            </a:r>
          </a:p>
          <a:p>
            <a:pPr algn="ctr"/>
            <a:r>
              <a:rPr lang="en-GB" sz="3600" dirty="0">
                <a:latin typeface="Comic Sans MS" panose="030F0702030302020204" pitchFamily="66" charset="0"/>
              </a:rPr>
              <a:t>to be weighed </a:t>
            </a:r>
          </a:p>
          <a:p>
            <a:pPr algn="ctr"/>
            <a:r>
              <a:rPr lang="en-GB" sz="3600" dirty="0">
                <a:latin typeface="Comic Sans MS" panose="030F0702030302020204" pitchFamily="66" charset="0"/>
              </a:rPr>
              <a:t>at the weighing station</a:t>
            </a:r>
          </a:p>
        </p:txBody>
      </p:sp>
    </p:spTree>
    <p:extLst>
      <p:ext uri="{BB962C8B-B14F-4D97-AF65-F5344CB8AC3E}">
        <p14:creationId xmlns:p14="http://schemas.microsoft.com/office/powerpoint/2010/main" val="141956674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672D69-0825-623C-229A-B92D7474BC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86CF6697-CE91-4E4D-C28F-0963515EC326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90246" y="-21658"/>
            <a:ext cx="9201754" cy="6901315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11A2C6DA-8DC4-39D0-6755-313C44F1D4A6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265308" y="-21658"/>
            <a:ext cx="926692" cy="1066893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64BB1A6A-D879-999A-1A23-90AE2BB87459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76997" y="6217919"/>
            <a:ext cx="1059224" cy="54359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32D8D00-3AE5-6125-5FF9-B5F2CD9BF52A}"/>
              </a:ext>
            </a:extLst>
          </p:cNvPr>
          <p:cNvSpPr txBox="1"/>
          <p:nvPr/>
        </p:nvSpPr>
        <p:spPr>
          <a:xfrm>
            <a:off x="19561" y="1691777"/>
            <a:ext cx="2970685" cy="25545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200" dirty="0">
                <a:latin typeface="Comic Sans MS" panose="030F0702030302020204" pitchFamily="66" charset="0"/>
              </a:rPr>
              <a:t>The sacks are </a:t>
            </a:r>
          </a:p>
          <a:p>
            <a:r>
              <a:rPr lang="en-GB" sz="3200" dirty="0">
                <a:latin typeface="Comic Sans MS" panose="030F0702030302020204" pitchFamily="66" charset="0"/>
              </a:rPr>
              <a:t>loaded onto a </a:t>
            </a:r>
          </a:p>
          <a:p>
            <a:r>
              <a:rPr lang="en-GB" sz="3200" dirty="0">
                <a:latin typeface="Comic Sans MS" panose="030F0702030302020204" pitchFamily="66" charset="0"/>
              </a:rPr>
              <a:t>lorry to be</a:t>
            </a:r>
          </a:p>
          <a:p>
            <a:r>
              <a:rPr lang="en-GB" sz="3200" dirty="0">
                <a:latin typeface="Comic Sans MS" panose="030F0702030302020204" pitchFamily="66" charset="0"/>
              </a:rPr>
              <a:t>taken to the </a:t>
            </a:r>
          </a:p>
          <a:p>
            <a:r>
              <a:rPr lang="en-GB" sz="3200" dirty="0">
                <a:latin typeface="Comic Sans MS" panose="030F0702030302020204" pitchFamily="66" charset="0"/>
              </a:rPr>
              <a:t>Tea Factory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BDF8AEE-B6D1-ED31-C514-90D38DCF509F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561" y="0"/>
            <a:ext cx="914400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13203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15F886-5B96-0959-72D6-CB067BB1FF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E023CB3-4037-776C-0BBE-C25EE5F3A78D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240354" y="186430"/>
            <a:ext cx="720827" cy="83099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6432FA9-381B-763E-346C-DA4C921DF5E0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35652" y="5357312"/>
            <a:ext cx="1530229" cy="213988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30D9F5E2-7E22-57D1-0DF7-305BFBCBE841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52647" y="223416"/>
            <a:ext cx="6486706" cy="356646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9480AFA-2587-4E28-3F5B-9869173F1852}"/>
              </a:ext>
            </a:extLst>
          </p:cNvPr>
          <p:cNvSpPr txBox="1"/>
          <p:nvPr/>
        </p:nvSpPr>
        <p:spPr>
          <a:xfrm>
            <a:off x="236748" y="3979550"/>
            <a:ext cx="9711313" cy="25545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3200" dirty="0">
                <a:latin typeface="Comic Sans MS" panose="030F0702030302020204" pitchFamily="66" charset="0"/>
              </a:rPr>
              <a:t>As the number of farmers growing tea for the </a:t>
            </a:r>
          </a:p>
          <a:p>
            <a:pPr algn="ctr"/>
            <a:r>
              <a:rPr lang="en-GB" sz="3200" dirty="0">
                <a:latin typeface="Comic Sans MS" panose="030F0702030302020204" pitchFamily="66" charset="0"/>
              </a:rPr>
              <a:t>company increased a new factory was required. </a:t>
            </a:r>
          </a:p>
          <a:p>
            <a:pPr algn="ctr"/>
            <a:r>
              <a:rPr lang="en-GB" sz="3200" dirty="0">
                <a:latin typeface="Comic Sans MS" panose="030F0702030302020204" pitchFamily="66" charset="0"/>
              </a:rPr>
              <a:t>Fairtrade Premium money was used to construct </a:t>
            </a:r>
          </a:p>
          <a:p>
            <a:pPr algn="ctr"/>
            <a:r>
              <a:rPr lang="en-GB" sz="3200" dirty="0">
                <a:latin typeface="Comic Sans MS" panose="030F0702030302020204" pitchFamily="66" charset="0"/>
              </a:rPr>
              <a:t>this factory which was finished in February 2021 </a:t>
            </a:r>
          </a:p>
          <a:p>
            <a:pPr algn="ctr"/>
            <a:r>
              <a:rPr lang="en-GB" sz="3200" dirty="0">
                <a:latin typeface="Comic Sans MS" panose="030F0702030302020204" pitchFamily="66" charset="0"/>
              </a:rPr>
              <a:t>and started to process tea in March 2021.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BA191E6-F24F-BA73-7414-CF4D999B136F}"/>
              </a:ext>
            </a:extLst>
          </p:cNvPr>
          <p:cNvSpPr txBox="1"/>
          <p:nvPr/>
        </p:nvSpPr>
        <p:spPr>
          <a:xfrm>
            <a:off x="354641" y="873114"/>
            <a:ext cx="2289409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3600" dirty="0" err="1">
                <a:latin typeface="Comic Sans MS" panose="030F0702030302020204" pitchFamily="66" charset="0"/>
              </a:rPr>
              <a:t>Kamarich</a:t>
            </a:r>
            <a:r>
              <a:rPr lang="en-GB" sz="3600" dirty="0">
                <a:latin typeface="Comic Sans MS" panose="030F0702030302020204" pitchFamily="66" charset="0"/>
              </a:rPr>
              <a:t> </a:t>
            </a:r>
          </a:p>
          <a:p>
            <a:pPr algn="ctr"/>
            <a:r>
              <a:rPr lang="en-GB" sz="3600" dirty="0">
                <a:latin typeface="Comic Sans MS" panose="030F0702030302020204" pitchFamily="66" charset="0"/>
              </a:rPr>
              <a:t>Tea </a:t>
            </a:r>
          </a:p>
          <a:p>
            <a:pPr algn="ctr"/>
            <a:r>
              <a:rPr lang="en-GB" sz="3600" dirty="0">
                <a:latin typeface="Comic Sans MS" panose="030F0702030302020204" pitchFamily="66" charset="0"/>
              </a:rPr>
              <a:t>Factory</a:t>
            </a:r>
          </a:p>
        </p:txBody>
      </p:sp>
    </p:spTree>
    <p:extLst>
      <p:ext uri="{BB962C8B-B14F-4D97-AF65-F5344CB8AC3E}">
        <p14:creationId xmlns:p14="http://schemas.microsoft.com/office/powerpoint/2010/main" val="31691354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252051-5492-989B-03BB-83C22B7FE6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AAD4ECA-6070-B7E7-B860-D3F8AF132478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85667" y="5675367"/>
            <a:ext cx="2078916" cy="1066892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81AF0070-7E65-96C4-039A-E1DD133A2D91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1" cy="6858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503DA55-5662-78F7-3C2F-DFA2A35D512B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51696" y="1097280"/>
            <a:ext cx="7680961" cy="576072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0282FD8A-86A1-CA8E-7B9F-5208C17EED80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60927" y="0"/>
            <a:ext cx="1071730" cy="12338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846882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213328-B052-594A-7719-B52F6582F3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60773FD-6EF8-927C-964A-B6E7575E1645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55747" y="0"/>
            <a:ext cx="6688152" cy="5016114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E70D7928-3FD6-D911-4E89-E1802EF31B4B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85659" y="5905075"/>
            <a:ext cx="1631312" cy="83718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2171FBA-09CC-659A-64C0-A99185E41908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1755" y="67377"/>
            <a:ext cx="4263992" cy="3197994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57468BFA-5CD6-C954-6A6D-B21EF657059B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36899" y="67377"/>
            <a:ext cx="926692" cy="106689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140DDE4-7863-569C-B287-5AAF7FF9BF5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24378" y="4501615"/>
            <a:ext cx="4832350" cy="22890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966608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929384C-7CE1-571F-FF98-A25D63D3D6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CCFCC3AF-9794-6103-44EF-D0B513209B45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09480" y="164795"/>
            <a:ext cx="936365" cy="107802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4FC6B609-2A7F-DD72-ED1D-0D7E8BE37FBF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74416" y="6038447"/>
            <a:ext cx="1371429" cy="703812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65CFDF85-7906-120C-E85C-8B6A7C567D7A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" y="0"/>
            <a:ext cx="9144001" cy="6858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3F443D8-9B3C-8003-675E-B06AC1E6BBFB}"/>
              </a:ext>
            </a:extLst>
          </p:cNvPr>
          <p:cNvSpPr txBox="1"/>
          <p:nvPr/>
        </p:nvSpPr>
        <p:spPr>
          <a:xfrm>
            <a:off x="9156801" y="2709409"/>
            <a:ext cx="2736647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4000" dirty="0">
                <a:latin typeface="Comic Sans MS" panose="030F0702030302020204" pitchFamily="66" charset="0"/>
              </a:rPr>
              <a:t>Withering</a:t>
            </a:r>
          </a:p>
          <a:p>
            <a:r>
              <a:rPr lang="en-GB" sz="4000" dirty="0">
                <a:latin typeface="Comic Sans MS" panose="030F0702030302020204" pitchFamily="66" charset="0"/>
              </a:rPr>
              <a:t>9-16 hours</a:t>
            </a:r>
          </a:p>
        </p:txBody>
      </p:sp>
    </p:spTree>
    <p:extLst>
      <p:ext uri="{BB962C8B-B14F-4D97-AF65-F5344CB8AC3E}">
        <p14:creationId xmlns:p14="http://schemas.microsoft.com/office/powerpoint/2010/main" val="353510775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1C0F50-78C6-DA77-B0E8-D75CE82E35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14FD52CD-6C24-F575-F0DD-801CC98197BB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00140" y="211994"/>
            <a:ext cx="1397579" cy="1609021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E84E9B17-D6EF-A682-A6DD-854D9037471C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69608" y="5958038"/>
            <a:ext cx="1528111" cy="78422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89780D4C-4247-5903-3988-2E4EE88AA10C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5145024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2BE054A-9390-8DFA-7078-F19E042B8878}"/>
              </a:ext>
            </a:extLst>
          </p:cNvPr>
          <p:cNvSpPr txBox="1"/>
          <p:nvPr/>
        </p:nvSpPr>
        <p:spPr>
          <a:xfrm>
            <a:off x="5425448" y="1724762"/>
            <a:ext cx="4631396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4000" dirty="0">
                <a:latin typeface="Comic Sans MS" panose="030F0702030302020204" pitchFamily="66" charset="0"/>
              </a:rPr>
              <a:t>Rolling and Cutting</a:t>
            </a:r>
          </a:p>
          <a:p>
            <a:pPr algn="ctr"/>
            <a:r>
              <a:rPr lang="en-GB" sz="4000" dirty="0">
                <a:latin typeface="Comic Sans MS" panose="030F0702030302020204" pitchFamily="66" charset="0"/>
              </a:rPr>
              <a:t>10 minutes</a:t>
            </a:r>
          </a:p>
          <a:p>
            <a:endParaRPr lang="en-GB" sz="40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9256295"/>
      </p:ext>
    </p:extLst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>
          <a:extLst>
            <a:ext uri="{FF2B5EF4-FFF2-40B4-BE49-F238E27FC236}">
              <a16:creationId xmlns:a16="http://schemas.microsoft.com/office/drawing/2014/main" id="{8BDF7E8D-723A-8FC8-961E-6C04890241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83D559F-CEE5-F1EC-F44F-14CF4DFC800F}"/>
              </a:ext>
            </a:extLst>
          </p:cNvPr>
          <p:cNvPicPr>
            <a:picLocks noChangeAspect="1"/>
          </p:cNvPicPr>
          <p:nvPr/>
        </p:nvPicPr>
        <p:blipFill>
          <a:blip cstate="email"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12392" y="90056"/>
            <a:ext cx="904381" cy="1041206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8E36435C-21C7-24B9-9E59-58407AA01EEB}"/>
              </a:ext>
            </a:extLst>
          </p:cNvPr>
          <p:cNvPicPr>
            <a:picLocks noChangeAspect="1"/>
          </p:cNvPicPr>
          <p:nvPr/>
        </p:nvPicPr>
        <p:blipFill>
          <a:blip cstate="email"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85016" y="6021371"/>
            <a:ext cx="1454751" cy="746573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2F113D6F-6C51-6FC8-CB69-8377FB3DADDD}"/>
              </a:ext>
            </a:extLst>
          </p:cNvPr>
          <p:cNvPicPr>
            <a:picLocks noChangeAspect="1"/>
          </p:cNvPicPr>
          <p:nvPr/>
        </p:nvPicPr>
        <p:blipFill>
          <a:blip cstate="email"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66"/>
          <a:stretch>
            <a:fillRect/>
          </a:stretch>
        </p:blipFill>
        <p:spPr>
          <a:xfrm>
            <a:off x="0" y="0"/>
            <a:ext cx="9144001" cy="5515337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52017241-E19D-A1E6-1507-9C9E19B7095C}"/>
              </a:ext>
            </a:extLst>
          </p:cNvPr>
          <p:cNvSpPr txBox="1"/>
          <p:nvPr/>
        </p:nvSpPr>
        <p:spPr>
          <a:xfrm>
            <a:off x="324091" y="5775767"/>
            <a:ext cx="7255512" cy="707886"/>
          </a:xfrm>
          <a:prstGeom prst="rect">
            <a:avLst/>
          </a:prstGeom>
          <a:noFill/>
        </p:spPr>
        <p:txBody>
          <a:bodyPr rtlCol="0" wrap="none">
            <a:spAutoFit/>
          </a:bodyPr>
          <a:lstStyle/>
          <a:p>
            <a:r>
              <a:rPr dirty="0" lang="en-GB" sz="4000">
                <a:latin charset="0" panose="030F0702030302020204" pitchFamily="66" typeface="Comic Sans MS"/>
              </a:rPr>
              <a:t>Fermentation 90-100 minutes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D7C790E-1260-B5C5-A92D-924CBF9DED18}"/>
              </a:ext>
            </a:extLst>
          </p:cNvPr>
          <p:cNvSpPr txBox="1"/>
          <p:nvPr/>
        </p:nvSpPr>
        <p:spPr>
          <a:xfrm>
            <a:off x="7717414" y="2314995"/>
            <a:ext cx="4150495" cy="3539430"/>
          </a:xfrm>
          <a:prstGeom prst="rect">
            <a:avLst/>
          </a:prstGeom>
          <a:solidFill>
            <a:schemeClr val="bg1"/>
          </a:solidFill>
        </p:spPr>
        <p:txBody>
          <a:bodyPr rtlCol="0" wrap="none">
            <a:spAutoFit/>
          </a:bodyPr>
          <a:lstStyle/>
          <a:p>
            <a:r>
              <a:rPr dirty="0" lang="en-GB" sz="2800">
                <a:latin charset="0" panose="030F0702030302020204" pitchFamily="66" typeface="Comic Sans MS"/>
              </a:rPr>
              <a:t>During fermentation</a:t>
            </a:r>
          </a:p>
          <a:p>
            <a:r>
              <a:rPr dirty="0" lang="en-GB" sz="2800">
                <a:latin charset="0" panose="030F0702030302020204" pitchFamily="66" typeface="Comic Sans MS"/>
              </a:rPr>
              <a:t>tea leaves are exposed </a:t>
            </a:r>
          </a:p>
          <a:p>
            <a:r>
              <a:rPr dirty="0" lang="en-GB" sz="2800">
                <a:latin charset="0" panose="030F0702030302020204" pitchFamily="66" typeface="Comic Sans MS"/>
              </a:rPr>
              <a:t>to oxygen causing</a:t>
            </a:r>
          </a:p>
          <a:p>
            <a:r>
              <a:rPr dirty="0" lang="en-GB" sz="2800">
                <a:latin charset="0" panose="030F0702030302020204" pitchFamily="66" typeface="Comic Sans MS"/>
              </a:rPr>
              <a:t>oxidation and  a series </a:t>
            </a:r>
          </a:p>
          <a:p>
            <a:r>
              <a:rPr dirty="0" lang="en-GB" sz="2800">
                <a:latin charset="0" panose="030F0702030302020204" pitchFamily="66" typeface="Comic Sans MS"/>
              </a:rPr>
              <a:t>of chemical changes </a:t>
            </a:r>
          </a:p>
          <a:p>
            <a:r>
              <a:rPr dirty="0" lang="en-GB" sz="2800">
                <a:latin charset="0" panose="030F0702030302020204" pitchFamily="66" typeface="Comic Sans MS"/>
              </a:rPr>
              <a:t>that transforms the </a:t>
            </a:r>
          </a:p>
          <a:p>
            <a:r>
              <a:rPr dirty="0" lang="en-GB" sz="2800">
                <a:latin charset="0" panose="030F0702030302020204" pitchFamily="66" typeface="Comic Sans MS"/>
              </a:rPr>
              <a:t>colour from </a:t>
            </a:r>
          </a:p>
          <a:p>
            <a:r>
              <a:rPr b="1" dirty="0" lang="en-GB" sz="2800">
                <a:latin charset="0" panose="030F0702030302020204" pitchFamily="66" typeface="Comic Sans MS"/>
              </a:rPr>
              <a:t>green to brown.</a:t>
            </a:r>
          </a:p>
        </p:txBody>
      </p:sp>
    </p:spTree>
    <p:extLst>
      <p:ext uri="{BB962C8B-B14F-4D97-AF65-F5344CB8AC3E}">
        <p14:creationId xmlns:p14="http://schemas.microsoft.com/office/powerpoint/2010/main" val="4112394860"/>
      </p:ext>
    </p:extLst>
  </p:cSld>
  <p:clrMapOvr>
    <a:masterClrMapping/>
  </p:clrMapOvr>
  <p:timing>
    <p:tnLst>
      <p:par>
        <p:cTn dur="indefinite" id="1" nodeType="tmRoot" restart="never">
          <p:childTnLst>
            <p:seq concurrent="1" nextAc="seek">
              <p:cTn dur="indefinite" id="2" nodeType="mainSeq">
                <p:childTnLst>
                  <p:par>
                    <p:cTn fill="hold" id="3">
                      <p:stCondLst>
                        <p:cond delay="indefinite"/>
                      </p:stCondLst>
                      <p:childTnLst>
                        <p:par>
                          <p:cTn fill="hold" id="4">
                            <p:stCondLst>
                              <p:cond delay="0"/>
                            </p:stCondLst>
                            <p:childTnLst>
                              <p:par>
                                <p:cTn fill="hold" grpId="0" id="5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6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 fill="hold" id="7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 fill="hold" id="8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animBg="1" grpId="0" spid="6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B4F68D-87CD-CD27-8094-6A5B56BE2C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B9BD781-9C37-449B-9306-F3F2EC6E0FE0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266278" y="0"/>
            <a:ext cx="869482" cy="1001027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BA34F1A9-B8B7-5724-ABED-48A3CF2341BA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24754" y="6069455"/>
            <a:ext cx="1311006" cy="672803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75662623-3140-D90E-A7C1-B76C9606EED5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0514" y="105534"/>
            <a:ext cx="8884118" cy="582353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24F30728-8E82-1204-D3C6-C2953E892D90}"/>
              </a:ext>
            </a:extLst>
          </p:cNvPr>
          <p:cNvSpPr txBox="1"/>
          <p:nvPr/>
        </p:nvSpPr>
        <p:spPr>
          <a:xfrm>
            <a:off x="1867301" y="6069455"/>
            <a:ext cx="490711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4000" dirty="0">
                <a:latin typeface="Comic Sans MS" panose="030F0702030302020204" pitchFamily="66" charset="0"/>
              </a:rPr>
              <a:t>Drying- 30 minutes </a:t>
            </a:r>
          </a:p>
        </p:txBody>
      </p:sp>
    </p:spTree>
    <p:extLst>
      <p:ext uri="{BB962C8B-B14F-4D97-AF65-F5344CB8AC3E}">
        <p14:creationId xmlns:p14="http://schemas.microsoft.com/office/powerpoint/2010/main" val="677960567"/>
      </p:ext>
    </p:extLst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>
          <a:extLst>
            <a:ext uri="{FF2B5EF4-FFF2-40B4-BE49-F238E27FC236}">
              <a16:creationId xmlns:a16="http://schemas.microsoft.com/office/drawing/2014/main" id="{6CC777A3-172A-488F-B2E8-0995E8BB28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9945922D-B058-365F-F346-9202F4A6A45A}"/>
              </a:ext>
            </a:extLst>
          </p:cNvPr>
          <p:cNvPicPr>
            <a:picLocks noChangeAspect="1"/>
          </p:cNvPicPr>
          <p:nvPr/>
        </p:nvPicPr>
        <p:blipFill>
          <a:blip cstate="email"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14873" y="83092"/>
            <a:ext cx="926691" cy="1066892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F0412E20-6DF5-8B71-46D3-43C4FB25FE76}"/>
              </a:ext>
            </a:extLst>
          </p:cNvPr>
          <p:cNvPicPr>
            <a:picLocks noChangeAspect="1"/>
          </p:cNvPicPr>
          <p:nvPr/>
        </p:nvPicPr>
        <p:blipFill>
          <a:blip cstate="email"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61043" y="6059878"/>
            <a:ext cx="1393287" cy="71503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7637FBDF-5C2F-7F32-345A-C88AF965893B}"/>
              </a:ext>
            </a:extLst>
          </p:cNvPr>
          <p:cNvPicPr>
            <a:picLocks noChangeAspect="1"/>
          </p:cNvPicPr>
          <p:nvPr/>
        </p:nvPicPr>
        <p:blipFill>
          <a:blip cstate="email"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41" t="68"/>
          <a:stretch>
            <a:fillRect/>
          </a:stretch>
        </p:blipFill>
        <p:spPr>
          <a:xfrm>
            <a:off x="933652" y="0"/>
            <a:ext cx="8123722" cy="545752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83B5FD3-F0F5-413B-E70C-E60772D64BFD}"/>
              </a:ext>
            </a:extLst>
          </p:cNvPr>
          <p:cNvSpPr txBox="1"/>
          <p:nvPr/>
        </p:nvSpPr>
        <p:spPr>
          <a:xfrm>
            <a:off x="1434163" y="5690546"/>
            <a:ext cx="7965642" cy="707886"/>
          </a:xfrm>
          <a:prstGeom prst="rect">
            <a:avLst/>
          </a:prstGeom>
          <a:noFill/>
        </p:spPr>
        <p:txBody>
          <a:bodyPr rtlCol="0" wrap="none">
            <a:spAutoFit/>
          </a:bodyPr>
          <a:lstStyle/>
          <a:p>
            <a:r>
              <a:rPr dirty="0" lang="en-GB" sz="4000">
                <a:latin charset="0" panose="030F0702030302020204" pitchFamily="66" typeface="Comic Sans MS"/>
              </a:rPr>
              <a:t>Sorting and grading -10 minutes </a:t>
            </a:r>
          </a:p>
        </p:txBody>
      </p:sp>
    </p:spTree>
    <p:extLst>
      <p:ext uri="{BB962C8B-B14F-4D97-AF65-F5344CB8AC3E}">
        <p14:creationId xmlns:p14="http://schemas.microsoft.com/office/powerpoint/2010/main" val="17848669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ABF827EF-9E0C-2418-BE3B-5580C2C272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6512658"/>
      </p:ext>
    </p:extLst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>
          <a:extLst>
            <a:ext uri="{FF2B5EF4-FFF2-40B4-BE49-F238E27FC236}">
              <a16:creationId xmlns:a16="http://schemas.microsoft.com/office/drawing/2014/main" id="{5DE64562-1AC3-F27B-ED25-8E81FBF0AE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8B5315C0-0A34-1CCD-5978-AFCE214A4FC9}"/>
              </a:ext>
            </a:extLst>
          </p:cNvPr>
          <p:cNvPicPr>
            <a:picLocks noChangeAspect="1"/>
          </p:cNvPicPr>
          <p:nvPr/>
        </p:nvPicPr>
        <p:blipFill>
          <a:blip cstate="email"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23574" y="115741"/>
            <a:ext cx="752230" cy="866036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887D4DEB-1E68-8463-EE90-A9FA53BD21FE}"/>
              </a:ext>
            </a:extLst>
          </p:cNvPr>
          <p:cNvPicPr>
            <a:picLocks noChangeAspect="1"/>
          </p:cNvPicPr>
          <p:nvPr/>
        </p:nvPicPr>
        <p:blipFill>
          <a:blip cstate="email"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05359" y="6198669"/>
            <a:ext cx="1059224" cy="54359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A7B7F740-4C55-B692-D011-3A8664254E26}"/>
              </a:ext>
            </a:extLst>
          </p:cNvPr>
          <p:cNvPicPr>
            <a:picLocks noChangeAspect="1"/>
          </p:cNvPicPr>
          <p:nvPr/>
        </p:nvPicPr>
        <p:blipFill>
          <a:blip cstate="email"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92"/>
          <a:stretch>
            <a:fillRect/>
          </a:stretch>
        </p:blipFill>
        <p:spPr>
          <a:xfrm>
            <a:off x="147587" y="0"/>
            <a:ext cx="9144001" cy="588103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A91D87E-CB8B-30DB-039D-5FC5E89CAC6E}"/>
              </a:ext>
            </a:extLst>
          </p:cNvPr>
          <p:cNvSpPr txBox="1"/>
          <p:nvPr/>
        </p:nvSpPr>
        <p:spPr>
          <a:xfrm>
            <a:off x="2695074" y="6034373"/>
            <a:ext cx="4270721" cy="707886"/>
          </a:xfrm>
          <a:prstGeom prst="rect">
            <a:avLst/>
          </a:prstGeom>
          <a:noFill/>
        </p:spPr>
        <p:txBody>
          <a:bodyPr rtlCol="0" wrap="none">
            <a:spAutoFit/>
          </a:bodyPr>
          <a:lstStyle/>
          <a:p>
            <a:r>
              <a:rPr dirty="0" lang="en-GB" sz="4000">
                <a:latin charset="0" panose="030F0702030302020204" pitchFamily="66" typeface="Comic Sans MS"/>
              </a:rPr>
              <a:t>Packing – 6 hours</a:t>
            </a:r>
          </a:p>
        </p:txBody>
      </p:sp>
    </p:spTree>
    <p:extLst>
      <p:ext uri="{BB962C8B-B14F-4D97-AF65-F5344CB8AC3E}">
        <p14:creationId xmlns:p14="http://schemas.microsoft.com/office/powerpoint/2010/main" val="244820118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61306E-9330-AF3A-80EF-0947C50D5E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30B12AE6-F2DB-9257-EA29-2FEBF0C72810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55747" y="0"/>
            <a:ext cx="6688152" cy="5016114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F23A7481-74CF-25B2-1AB0-811EE17324BD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85659" y="5905075"/>
            <a:ext cx="1631312" cy="83718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6AACD05-3DA5-A923-D39B-59D844997CCF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1755" y="67377"/>
            <a:ext cx="4263992" cy="3197994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BCF5CDC0-A278-6168-F694-E9B35FB0DF2B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36899" y="67377"/>
            <a:ext cx="926692" cy="106689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CF3FEC6-0203-0269-C95F-79EE5E94086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24378" y="4501615"/>
            <a:ext cx="4832350" cy="22890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086478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47AF9F3-4C78-49E7-8F15-6E3C13DAC913}"/>
              </a:ext>
            </a:extLst>
          </p:cNvPr>
          <p:cNvSpPr txBox="1"/>
          <p:nvPr/>
        </p:nvSpPr>
        <p:spPr>
          <a:xfrm>
            <a:off x="3614057" y="182880"/>
            <a:ext cx="313098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5400" dirty="0">
                <a:latin typeface="Comic Sans MS" panose="030F0702030302020204" pitchFamily="66" charset="0"/>
              </a:rPr>
              <a:t>Tea Quiz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1F09F11-A54C-7A54-0A5F-3BD3524F47CA}"/>
              </a:ext>
            </a:extLst>
          </p:cNvPr>
          <p:cNvSpPr txBox="1"/>
          <p:nvPr/>
        </p:nvSpPr>
        <p:spPr>
          <a:xfrm>
            <a:off x="426720" y="1386560"/>
            <a:ext cx="9805852" cy="4616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>
              <a:buAutoNum type="arabicPeriod"/>
            </a:pPr>
            <a:r>
              <a:rPr lang="en-GB" sz="5400" dirty="0">
                <a:latin typeface="Comic Sans MS" panose="030F0702030302020204" pitchFamily="66" charset="0"/>
              </a:rPr>
              <a:t>True or False – </a:t>
            </a:r>
          </a:p>
          <a:p>
            <a:endParaRPr lang="en-GB" sz="5400" dirty="0">
              <a:latin typeface="Comic Sans MS" panose="030F0702030302020204" pitchFamily="66" charset="0"/>
            </a:endParaRPr>
          </a:p>
          <a:p>
            <a:r>
              <a:rPr lang="en-GB" sz="5400" dirty="0">
                <a:latin typeface="Comic Sans MS" panose="030F0702030302020204" pitchFamily="66" charset="0"/>
              </a:rPr>
              <a:t>Apart from water TEA is the world’s most popular drink?</a:t>
            </a:r>
          </a:p>
          <a:p>
            <a:endParaRPr lang="en-GB" sz="6000" b="1" dirty="0">
              <a:latin typeface="Comic Sans MS" panose="030F0702030302020204" pitchFamily="66" charset="0"/>
            </a:endParaRP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2237157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BCCB30-358B-5DC1-BE6B-1A7ED33C8C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0A6EB57-C0AB-2B33-899F-E5489A11A764}"/>
              </a:ext>
            </a:extLst>
          </p:cNvPr>
          <p:cNvSpPr txBox="1"/>
          <p:nvPr/>
        </p:nvSpPr>
        <p:spPr>
          <a:xfrm>
            <a:off x="3614057" y="182880"/>
            <a:ext cx="313098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5400" dirty="0">
                <a:latin typeface="Comic Sans MS" panose="030F0702030302020204" pitchFamily="66" charset="0"/>
              </a:rPr>
              <a:t>Tea Quiz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988070F-FAF5-D0AA-3A53-841FF031D20F}"/>
              </a:ext>
            </a:extLst>
          </p:cNvPr>
          <p:cNvSpPr txBox="1"/>
          <p:nvPr/>
        </p:nvSpPr>
        <p:spPr>
          <a:xfrm>
            <a:off x="287383" y="1361166"/>
            <a:ext cx="9805852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5400" dirty="0">
                <a:latin typeface="Comic Sans MS" panose="030F0702030302020204" pitchFamily="66" charset="0"/>
              </a:rPr>
              <a:t>2. Which country drinks the most tea in the world? </a:t>
            </a:r>
          </a:p>
          <a:p>
            <a:pPr marL="914400" indent="-914400">
              <a:buAutoNum type="alphaLcParenR"/>
            </a:pPr>
            <a:r>
              <a:rPr lang="en-GB" sz="5400" dirty="0">
                <a:latin typeface="Comic Sans MS" panose="030F0702030302020204" pitchFamily="66" charset="0"/>
              </a:rPr>
              <a:t>United Kingdom  </a:t>
            </a:r>
          </a:p>
          <a:p>
            <a:r>
              <a:rPr lang="en-GB" sz="5400" dirty="0">
                <a:latin typeface="Comic Sans MS" panose="030F0702030302020204" pitchFamily="66" charset="0"/>
              </a:rPr>
              <a:t>b) China </a:t>
            </a:r>
          </a:p>
          <a:p>
            <a:r>
              <a:rPr lang="en-GB" sz="5400" dirty="0">
                <a:latin typeface="Comic Sans MS" panose="030F0702030302020204" pitchFamily="66" charset="0"/>
              </a:rPr>
              <a:t>c) India </a:t>
            </a:r>
          </a:p>
          <a:p>
            <a:r>
              <a:rPr lang="en-GB" sz="5400" dirty="0">
                <a:latin typeface="Comic Sans MS" panose="030F0702030302020204" pitchFamily="66" charset="0"/>
              </a:rPr>
              <a:t>d) Turkey</a:t>
            </a:r>
          </a:p>
          <a:p>
            <a:endParaRPr lang="en-GB" sz="5400" dirty="0">
              <a:latin typeface="Comic Sans MS" panose="030F0702030302020204" pitchFamily="66" charset="0"/>
            </a:endParaRP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9452410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E309CC-0600-8179-CE26-E0AC3E73FF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49ED2A1-E92D-FD7D-EBC9-13CD73BFB6CF}"/>
              </a:ext>
            </a:extLst>
          </p:cNvPr>
          <p:cNvSpPr txBox="1"/>
          <p:nvPr/>
        </p:nvSpPr>
        <p:spPr>
          <a:xfrm>
            <a:off x="3614057" y="182880"/>
            <a:ext cx="313098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5400" dirty="0">
                <a:latin typeface="Comic Sans MS" panose="030F0702030302020204" pitchFamily="66" charset="0"/>
              </a:rPr>
              <a:t>Tea Quiz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12D0237-CD50-F14D-A9FA-741D82AFABB4}"/>
              </a:ext>
            </a:extLst>
          </p:cNvPr>
          <p:cNvSpPr txBox="1"/>
          <p:nvPr/>
        </p:nvSpPr>
        <p:spPr>
          <a:xfrm>
            <a:off x="261257" y="1403976"/>
            <a:ext cx="9805852" cy="57246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5400" dirty="0">
                <a:latin typeface="Comic Sans MS" panose="030F0702030302020204" pitchFamily="66" charset="0"/>
              </a:rPr>
              <a:t>3. What percentage of tea is  		certified in the UK as 			 			Fairtrade?</a:t>
            </a:r>
          </a:p>
          <a:p>
            <a:pPr marL="457200" indent="-457200">
              <a:buAutoNum type="alphaLcParenR"/>
            </a:pPr>
            <a:r>
              <a:rPr lang="en-GB" sz="5400" dirty="0">
                <a:latin typeface="Comic Sans MS" panose="030F0702030302020204" pitchFamily="66" charset="0"/>
              </a:rPr>
              <a:t>10% </a:t>
            </a:r>
          </a:p>
          <a:p>
            <a:r>
              <a:rPr lang="en-GB" sz="5400" dirty="0">
                <a:latin typeface="Comic Sans MS" panose="030F0702030302020204" pitchFamily="66" charset="0"/>
              </a:rPr>
              <a:t>b) 50% </a:t>
            </a:r>
          </a:p>
          <a:p>
            <a:r>
              <a:rPr lang="en-GB" sz="5400" dirty="0">
                <a:latin typeface="Comic Sans MS" panose="030F0702030302020204" pitchFamily="66" charset="0"/>
              </a:rPr>
              <a:t>c) 75%</a:t>
            </a:r>
          </a:p>
          <a:p>
            <a:endParaRPr lang="en-GB" sz="2400" b="1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3234772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C26B0C-662E-947B-8FBD-03168C6555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CBA9082-CB34-5CFF-CD23-A622A11F1D3C}"/>
              </a:ext>
            </a:extLst>
          </p:cNvPr>
          <p:cNvSpPr txBox="1"/>
          <p:nvPr/>
        </p:nvSpPr>
        <p:spPr>
          <a:xfrm>
            <a:off x="3614057" y="182880"/>
            <a:ext cx="313098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5400" dirty="0">
                <a:latin typeface="Comic Sans MS" panose="030F0702030302020204" pitchFamily="66" charset="0"/>
              </a:rPr>
              <a:t>Tea Quiz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E403F78-054C-0BFA-903F-FC1C8C1B46DF}"/>
              </a:ext>
            </a:extLst>
          </p:cNvPr>
          <p:cNvSpPr txBox="1"/>
          <p:nvPr/>
        </p:nvSpPr>
        <p:spPr>
          <a:xfrm>
            <a:off x="531223" y="742125"/>
            <a:ext cx="9805852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sz="2400" b="1" dirty="0"/>
          </a:p>
          <a:p>
            <a:r>
              <a:rPr lang="en-GB" sz="5400" dirty="0">
                <a:latin typeface="Comic Sans MS" panose="030F0702030302020204" pitchFamily="66" charset="0"/>
              </a:rPr>
              <a:t>4. Which country grows the most Fairtrade tea? </a:t>
            </a:r>
          </a:p>
          <a:p>
            <a:endParaRPr lang="en-GB" sz="5400" dirty="0">
              <a:latin typeface="Comic Sans MS" panose="030F0702030302020204" pitchFamily="66" charset="0"/>
            </a:endParaRPr>
          </a:p>
          <a:p>
            <a:pPr marL="1143000" indent="-1143000">
              <a:buAutoNum type="alphaLcParenR"/>
            </a:pPr>
            <a:r>
              <a:rPr lang="en-GB" sz="5400" dirty="0">
                <a:latin typeface="Comic Sans MS" panose="030F0702030302020204" pitchFamily="66" charset="0"/>
              </a:rPr>
              <a:t>China</a:t>
            </a:r>
          </a:p>
          <a:p>
            <a:pPr marL="1143000" indent="-1143000">
              <a:buAutoNum type="alphaLcParenR"/>
            </a:pPr>
            <a:r>
              <a:rPr lang="en-GB" sz="5400" dirty="0">
                <a:latin typeface="Comic Sans MS" panose="030F0702030302020204" pitchFamily="66" charset="0"/>
              </a:rPr>
              <a:t>India </a:t>
            </a:r>
          </a:p>
          <a:p>
            <a:r>
              <a:rPr lang="en-GB" sz="5400" dirty="0">
                <a:latin typeface="Comic Sans MS" panose="030F0702030302020204" pitchFamily="66" charset="0"/>
              </a:rPr>
              <a:t>c)  Kenya</a:t>
            </a:r>
          </a:p>
          <a:p>
            <a:endParaRPr lang="en-GB" b="1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2113894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8FB694-C8C4-38F4-AEB6-6D206C1BEB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15FEEB2-CD8E-6946-654C-DAAE048B3109}"/>
              </a:ext>
            </a:extLst>
          </p:cNvPr>
          <p:cNvSpPr txBox="1"/>
          <p:nvPr/>
        </p:nvSpPr>
        <p:spPr>
          <a:xfrm>
            <a:off x="3614057" y="182880"/>
            <a:ext cx="313098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5400" dirty="0">
                <a:latin typeface="Comic Sans MS" panose="030F0702030302020204" pitchFamily="66" charset="0"/>
              </a:rPr>
              <a:t>Tea Quiz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A6EA9CA-4819-F826-9D8B-2AE379FCC3E9}"/>
              </a:ext>
            </a:extLst>
          </p:cNvPr>
          <p:cNvSpPr txBox="1"/>
          <p:nvPr/>
        </p:nvSpPr>
        <p:spPr>
          <a:xfrm>
            <a:off x="409304" y="855336"/>
            <a:ext cx="9805852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b="1" dirty="0"/>
          </a:p>
          <a:p>
            <a:r>
              <a:rPr lang="en-GB" sz="5400" dirty="0">
                <a:latin typeface="Comic Sans MS" panose="030F0702030302020204" pitchFamily="66" charset="0"/>
              </a:rPr>
              <a:t>5. How many cups of tea are drunk in Britain per day? Our population is 69.2 million</a:t>
            </a:r>
          </a:p>
          <a:p>
            <a:endParaRPr lang="en-GB" sz="5400" dirty="0">
              <a:latin typeface="Comic Sans MS" panose="030F0702030302020204" pitchFamily="66" charset="0"/>
            </a:endParaRPr>
          </a:p>
          <a:p>
            <a:pPr marL="914400" indent="-914400">
              <a:buAutoNum type="alphaLcParenR"/>
            </a:pPr>
            <a:r>
              <a:rPr lang="en-GB" sz="5400" dirty="0">
                <a:latin typeface="Comic Sans MS" panose="030F0702030302020204" pitchFamily="66" charset="0"/>
              </a:rPr>
              <a:t>50 million b) 120 million </a:t>
            </a:r>
          </a:p>
          <a:p>
            <a:r>
              <a:rPr lang="en-GB" sz="5400" dirty="0">
                <a:latin typeface="Comic Sans MS" panose="030F0702030302020204" pitchFamily="66" charset="0"/>
              </a:rPr>
              <a:t>c) 160 million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5676991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CEA39B7-E4E2-5605-F3D8-DBFE80A0910A}"/>
              </a:ext>
            </a:extLst>
          </p:cNvPr>
          <p:cNvSpPr txBox="1"/>
          <p:nvPr/>
        </p:nvSpPr>
        <p:spPr>
          <a:xfrm>
            <a:off x="584598" y="1455462"/>
            <a:ext cx="9170126" cy="2893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5400" dirty="0">
                <a:latin typeface="Comic Sans MS" panose="030F0702030302020204" pitchFamily="66" charset="0"/>
              </a:rPr>
              <a:t>6. Where does tea grow in Kenya?</a:t>
            </a:r>
          </a:p>
          <a:p>
            <a:endParaRPr lang="en-GB" sz="5400" dirty="0">
              <a:latin typeface="Comic Sans MS" panose="030F0702030302020204" pitchFamily="66" charset="0"/>
            </a:endParaRPr>
          </a:p>
          <a:p>
            <a:endParaRPr lang="en-GB" sz="20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2376247-AC5F-199B-D03C-20ABAA29A4CE}"/>
              </a:ext>
            </a:extLst>
          </p:cNvPr>
          <p:cNvSpPr txBox="1"/>
          <p:nvPr/>
        </p:nvSpPr>
        <p:spPr>
          <a:xfrm>
            <a:off x="3520440" y="0"/>
            <a:ext cx="610035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Tea Quiz</a:t>
            </a:r>
          </a:p>
        </p:txBody>
      </p:sp>
    </p:spTree>
    <p:extLst>
      <p:ext uri="{BB962C8B-B14F-4D97-AF65-F5344CB8AC3E}">
        <p14:creationId xmlns:p14="http://schemas.microsoft.com/office/powerpoint/2010/main" val="182104312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706D06-74E2-CEB7-DDE8-05CE8E6898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C479063-B28F-731E-74D6-102746C5074E}"/>
              </a:ext>
            </a:extLst>
          </p:cNvPr>
          <p:cNvSpPr txBox="1"/>
          <p:nvPr/>
        </p:nvSpPr>
        <p:spPr>
          <a:xfrm>
            <a:off x="366884" y="1856056"/>
            <a:ext cx="9170126" cy="37240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5400" dirty="0">
                <a:latin typeface="Comic Sans MS" panose="030F0702030302020204" pitchFamily="66" charset="0"/>
              </a:rPr>
              <a:t>7. When the tea picker has a full basket  of tea leaves what happens next?</a:t>
            </a:r>
          </a:p>
          <a:p>
            <a:endParaRPr lang="en-GB" sz="5400" dirty="0">
              <a:latin typeface="Comic Sans MS" panose="030F0702030302020204" pitchFamily="66" charset="0"/>
            </a:endParaRPr>
          </a:p>
          <a:p>
            <a:endParaRPr lang="en-GB" sz="20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034A723-F387-C5FB-CA21-5BE9205AD4C4}"/>
              </a:ext>
            </a:extLst>
          </p:cNvPr>
          <p:cNvSpPr txBox="1"/>
          <p:nvPr/>
        </p:nvSpPr>
        <p:spPr>
          <a:xfrm>
            <a:off x="3224348" y="86975"/>
            <a:ext cx="610035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Tea Quiz</a:t>
            </a:r>
          </a:p>
        </p:txBody>
      </p:sp>
    </p:spTree>
    <p:extLst>
      <p:ext uri="{BB962C8B-B14F-4D97-AF65-F5344CB8AC3E}">
        <p14:creationId xmlns:p14="http://schemas.microsoft.com/office/powerpoint/2010/main" val="62304696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DBB1C9-4E7C-C94E-455F-959E3E38C6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DB85440-83DE-9797-BD1D-1E3C9DCCAD68}"/>
              </a:ext>
            </a:extLst>
          </p:cNvPr>
          <p:cNvSpPr txBox="1"/>
          <p:nvPr/>
        </p:nvSpPr>
        <p:spPr>
          <a:xfrm>
            <a:off x="459376" y="923330"/>
            <a:ext cx="9170126" cy="7478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dirty="0">
                <a:latin typeface="Comic Sans MS" panose="030F0702030302020204" pitchFamily="66" charset="0"/>
              </a:rPr>
              <a:t>8. Put the six process at the tea factory in order</a:t>
            </a:r>
          </a:p>
          <a:p>
            <a:r>
              <a:rPr lang="en-GB" sz="4400" dirty="0">
                <a:latin typeface="Comic Sans MS" panose="030F0702030302020204" pitchFamily="66" charset="0"/>
              </a:rPr>
              <a:t>Drying, </a:t>
            </a:r>
          </a:p>
          <a:p>
            <a:r>
              <a:rPr lang="en-GB" sz="4400" dirty="0">
                <a:latin typeface="Comic Sans MS" panose="030F0702030302020204" pitchFamily="66" charset="0"/>
              </a:rPr>
              <a:t>Packing, </a:t>
            </a:r>
          </a:p>
          <a:p>
            <a:r>
              <a:rPr lang="en-GB" sz="4400" dirty="0">
                <a:latin typeface="Comic Sans MS" panose="030F0702030302020204" pitchFamily="66" charset="0"/>
              </a:rPr>
              <a:t>Withering, </a:t>
            </a:r>
          </a:p>
          <a:p>
            <a:r>
              <a:rPr lang="en-GB" sz="4400" dirty="0">
                <a:latin typeface="Comic Sans MS" panose="030F0702030302020204" pitchFamily="66" charset="0"/>
              </a:rPr>
              <a:t>Rolling and Cutting, </a:t>
            </a:r>
          </a:p>
          <a:p>
            <a:r>
              <a:rPr lang="en-GB" sz="4400" dirty="0">
                <a:latin typeface="Comic Sans MS" panose="030F0702030302020204" pitchFamily="66" charset="0"/>
              </a:rPr>
              <a:t>Sorting and Grading, Fermentation</a:t>
            </a:r>
          </a:p>
          <a:p>
            <a:endParaRPr lang="en-GB" sz="5400" dirty="0">
              <a:latin typeface="Comic Sans MS" panose="030F0702030302020204" pitchFamily="66" charset="0"/>
            </a:endParaRPr>
          </a:p>
          <a:p>
            <a:endParaRPr lang="en-GB" sz="5400" dirty="0">
              <a:latin typeface="Comic Sans MS" panose="030F0702030302020204" pitchFamily="66" charset="0"/>
            </a:endParaRPr>
          </a:p>
          <a:p>
            <a:endParaRPr lang="en-GB" sz="20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C476CB1-AB9B-0793-64BE-8791D2F02487}"/>
              </a:ext>
            </a:extLst>
          </p:cNvPr>
          <p:cNvSpPr txBox="1"/>
          <p:nvPr/>
        </p:nvSpPr>
        <p:spPr>
          <a:xfrm>
            <a:off x="3529148" y="0"/>
            <a:ext cx="610035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Tea Quiz</a:t>
            </a:r>
          </a:p>
        </p:txBody>
      </p:sp>
    </p:spTree>
    <p:extLst>
      <p:ext uri="{BB962C8B-B14F-4D97-AF65-F5344CB8AC3E}">
        <p14:creationId xmlns:p14="http://schemas.microsoft.com/office/powerpoint/2010/main" val="19167498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A5ABA0-E856-FFAF-2BD8-E331351526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DAFEBB8-74EF-085D-E83F-5EF2CFCF6E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DAC8F9DA-09F2-6F8A-66A3-BA3FAC4E43B8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52144" y="220516"/>
            <a:ext cx="1397579" cy="1609021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EA1AC616-55A7-8812-6BF9-44A4F6FEB766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71442" y="5675367"/>
            <a:ext cx="2078916" cy="1066892"/>
          </a:xfrm>
          <a:prstGeom prst="rect">
            <a:avLst/>
          </a:prstGeom>
        </p:spPr>
      </p:pic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3F0D5C3D-BC69-70DE-4381-4BCA92898329}"/>
              </a:ext>
            </a:extLst>
          </p:cNvPr>
          <p:cNvCxnSpPr/>
          <p:nvPr/>
        </p:nvCxnSpPr>
        <p:spPr>
          <a:xfrm>
            <a:off x="4181475" y="3000375"/>
            <a:ext cx="2400300" cy="1304925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41764453-4540-C031-6806-00252D40D68A}"/>
              </a:ext>
            </a:extLst>
          </p:cNvPr>
          <p:cNvCxnSpPr>
            <a:cxnSpLocks/>
          </p:cNvCxnSpPr>
          <p:nvPr/>
        </p:nvCxnSpPr>
        <p:spPr>
          <a:xfrm flipH="1">
            <a:off x="7762875" y="2219325"/>
            <a:ext cx="2476500" cy="137160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65D886F1-1B02-E867-B5B9-5A0A891F138C}"/>
              </a:ext>
            </a:extLst>
          </p:cNvPr>
          <p:cNvCxnSpPr/>
          <p:nvPr/>
        </p:nvCxnSpPr>
        <p:spPr>
          <a:xfrm flipH="1" flipV="1">
            <a:off x="7848600" y="4029075"/>
            <a:ext cx="2209800" cy="9525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C9E6E800-2E96-37C5-2BBB-94B37A13530E}"/>
              </a:ext>
            </a:extLst>
          </p:cNvPr>
          <p:cNvSpPr txBox="1"/>
          <p:nvPr/>
        </p:nvSpPr>
        <p:spPr>
          <a:xfrm>
            <a:off x="3276600" y="2886075"/>
            <a:ext cx="1028700" cy="3714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Kenya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630E455-D6C5-22F1-9D36-15769F8209F4}"/>
              </a:ext>
            </a:extLst>
          </p:cNvPr>
          <p:cNvSpPr txBox="1"/>
          <p:nvPr/>
        </p:nvSpPr>
        <p:spPr>
          <a:xfrm>
            <a:off x="10239375" y="1926110"/>
            <a:ext cx="11049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India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995E670-9E73-ACD6-D81F-B3FB9750D863}"/>
              </a:ext>
            </a:extLst>
          </p:cNvPr>
          <p:cNvSpPr txBox="1"/>
          <p:nvPr/>
        </p:nvSpPr>
        <p:spPr>
          <a:xfrm>
            <a:off x="10130844" y="4004893"/>
            <a:ext cx="11240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Sri Lanka</a:t>
            </a:r>
          </a:p>
        </p:txBody>
      </p:sp>
    </p:spTree>
    <p:extLst>
      <p:ext uri="{BB962C8B-B14F-4D97-AF65-F5344CB8AC3E}">
        <p14:creationId xmlns:p14="http://schemas.microsoft.com/office/powerpoint/2010/main" val="25515967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5" grpId="0"/>
      <p:bldP spid="16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7D0FB3-FFED-3C52-D850-FBF286680E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FB20704-3521-1F68-C27C-A15A0BB44EF4}"/>
              </a:ext>
            </a:extLst>
          </p:cNvPr>
          <p:cNvSpPr txBox="1"/>
          <p:nvPr/>
        </p:nvSpPr>
        <p:spPr>
          <a:xfrm>
            <a:off x="398416" y="1920895"/>
            <a:ext cx="9170126" cy="37240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5400" dirty="0">
                <a:latin typeface="Comic Sans MS" panose="030F0702030302020204" pitchFamily="66" charset="0"/>
              </a:rPr>
              <a:t>9.</a:t>
            </a:r>
            <a:r>
              <a:rPr kumimoji="0" lang="en-GB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</a:rPr>
              <a:t> At which stage did the leaves change colour from green to brown?</a:t>
            </a:r>
            <a:endParaRPr lang="en-GB" sz="5400" dirty="0">
              <a:latin typeface="Comic Sans MS" panose="030F0702030302020204" pitchFamily="66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5400" dirty="0">
              <a:latin typeface="Comic Sans MS" panose="030F0702030302020204" pitchFamily="66" charset="0"/>
            </a:endParaRPr>
          </a:p>
          <a:p>
            <a:endParaRPr lang="en-GB" sz="20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A7B6942-5DE3-EBEA-44C6-49817C7C5BB3}"/>
              </a:ext>
            </a:extLst>
          </p:cNvPr>
          <p:cNvSpPr txBox="1"/>
          <p:nvPr/>
        </p:nvSpPr>
        <p:spPr>
          <a:xfrm>
            <a:off x="3468188" y="0"/>
            <a:ext cx="610035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Tea Quiz</a:t>
            </a:r>
          </a:p>
        </p:txBody>
      </p:sp>
    </p:spTree>
    <p:extLst>
      <p:ext uri="{BB962C8B-B14F-4D97-AF65-F5344CB8AC3E}">
        <p14:creationId xmlns:p14="http://schemas.microsoft.com/office/powerpoint/2010/main" val="203038307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526422-305D-EC4E-28E5-894E724A34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FC92D5B-B7D0-88D6-BB33-B370863B314B}"/>
              </a:ext>
            </a:extLst>
          </p:cNvPr>
          <p:cNvSpPr txBox="1"/>
          <p:nvPr/>
        </p:nvSpPr>
        <p:spPr>
          <a:xfrm>
            <a:off x="602015" y="671691"/>
            <a:ext cx="9170126" cy="49244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             Tea Quiz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2400" dirty="0"/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5400" dirty="0">
                <a:latin typeface="Comic Sans MS" panose="030F0702030302020204" pitchFamily="66" charset="0"/>
              </a:rPr>
              <a:t>10.</a:t>
            </a:r>
            <a:r>
              <a:rPr kumimoji="0" lang="en-GB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</a:rPr>
              <a:t> What is the Fairtrade Co-operative tea company’s name in Kenya?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</a:rPr>
              <a:t>    </a:t>
            </a:r>
          </a:p>
          <a:p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64766195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61EC62-92AA-65C7-FD7A-5A11A96ABB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C9F3AA8-EB00-1579-8275-BAEF8D56FB32}"/>
              </a:ext>
            </a:extLst>
          </p:cNvPr>
          <p:cNvSpPr txBox="1"/>
          <p:nvPr/>
        </p:nvSpPr>
        <p:spPr>
          <a:xfrm>
            <a:off x="3614057" y="313508"/>
            <a:ext cx="366959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 b="1" dirty="0">
                <a:latin typeface="Comic Sans MS" panose="030F0702030302020204" pitchFamily="66" charset="0"/>
              </a:rPr>
              <a:t>Tea Quiz - answers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88F1E7C-1DED-75AB-5E06-D2943DAB4FF3}"/>
              </a:ext>
            </a:extLst>
          </p:cNvPr>
          <p:cNvSpPr txBox="1"/>
          <p:nvPr/>
        </p:nvSpPr>
        <p:spPr>
          <a:xfrm>
            <a:off x="339633" y="707291"/>
            <a:ext cx="11260183" cy="62170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en-GB" sz="2800" b="1" dirty="0"/>
              <a:t>Apart from water TEA is the world’s most popular drink? </a:t>
            </a:r>
          </a:p>
          <a:p>
            <a:r>
              <a:rPr lang="en-GB" sz="2400" b="1" dirty="0">
                <a:solidFill>
                  <a:srgbClr val="FF0000"/>
                </a:solidFill>
              </a:rPr>
              <a:t>	</a:t>
            </a:r>
            <a:r>
              <a:rPr lang="en-GB" sz="3200" b="1" dirty="0">
                <a:solidFill>
                  <a:srgbClr val="FF0000"/>
                </a:solidFill>
              </a:rPr>
              <a:t>True</a:t>
            </a:r>
            <a:r>
              <a:rPr lang="en-GB" sz="2400" b="1" dirty="0">
                <a:solidFill>
                  <a:srgbClr val="FF0000"/>
                </a:solidFill>
              </a:rPr>
              <a:t> </a:t>
            </a:r>
            <a:endParaRPr lang="en-GB" b="1" dirty="0"/>
          </a:p>
          <a:p>
            <a:endParaRPr lang="en-GB" b="1" dirty="0"/>
          </a:p>
          <a:p>
            <a:r>
              <a:rPr lang="en-GB" sz="2800" b="1" dirty="0"/>
              <a:t>2. Which country drinks the most tea in the world? </a:t>
            </a:r>
          </a:p>
          <a:p>
            <a:endParaRPr lang="en-GB" b="1" dirty="0"/>
          </a:p>
          <a:p>
            <a:r>
              <a:rPr lang="en-GB" sz="2800" b="1" dirty="0"/>
              <a:t> </a:t>
            </a:r>
            <a:r>
              <a:rPr lang="en-GB" sz="2800" b="1" dirty="0">
                <a:solidFill>
                  <a:srgbClr val="FF0000"/>
                </a:solidFill>
              </a:rPr>
              <a:t>d) Turkey</a:t>
            </a:r>
          </a:p>
          <a:p>
            <a:endParaRPr lang="en-GB" sz="2800" b="1" dirty="0"/>
          </a:p>
          <a:p>
            <a:r>
              <a:rPr lang="en-GB" sz="2800" b="1" dirty="0"/>
              <a:t>3. What percentage of tea is certified in the UK as Fairtrade?</a:t>
            </a:r>
          </a:p>
          <a:p>
            <a:endParaRPr lang="en-GB" b="1" dirty="0"/>
          </a:p>
          <a:p>
            <a:pPr marL="457200" indent="-457200">
              <a:buAutoNum type="alphaLcParenR"/>
            </a:pPr>
            <a:r>
              <a:rPr lang="en-GB" sz="2800" b="1" dirty="0">
                <a:solidFill>
                  <a:srgbClr val="FF0000"/>
                </a:solidFill>
              </a:rPr>
              <a:t>10%</a:t>
            </a:r>
            <a:r>
              <a:rPr lang="en-GB" sz="2800" b="1" dirty="0"/>
              <a:t> </a:t>
            </a:r>
          </a:p>
          <a:p>
            <a:endParaRPr lang="en-GB" sz="2400" b="1" dirty="0"/>
          </a:p>
          <a:p>
            <a:r>
              <a:rPr lang="en-GB" sz="2800" b="1" dirty="0"/>
              <a:t>4. Which country grows the most Fairtrade tea? </a:t>
            </a:r>
          </a:p>
          <a:p>
            <a:endParaRPr lang="en-GB" b="1" dirty="0"/>
          </a:p>
          <a:p>
            <a:r>
              <a:rPr lang="en-GB" sz="2800" b="1" dirty="0">
                <a:solidFill>
                  <a:srgbClr val="FF0000"/>
                </a:solidFill>
              </a:rPr>
              <a:t>c) Kenya</a:t>
            </a:r>
          </a:p>
          <a:p>
            <a:endParaRPr lang="en-GB" sz="2800" b="1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846863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6C67BD-B0AA-2C7A-A224-48FB2C8915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876F27C-1A92-135D-3E25-80B6E5F12268}"/>
              </a:ext>
            </a:extLst>
          </p:cNvPr>
          <p:cNvSpPr txBox="1"/>
          <p:nvPr/>
        </p:nvSpPr>
        <p:spPr>
          <a:xfrm>
            <a:off x="408576" y="833917"/>
            <a:ext cx="9170126" cy="55707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GB" sz="2800" b="1" dirty="0">
                <a:solidFill>
                  <a:prstClr val="black"/>
                </a:solidFill>
              </a:rPr>
              <a:t>5. How many cups of tea are drunk in Britain per day? Our population is 69.2 million</a:t>
            </a:r>
          </a:p>
          <a:p>
            <a:pPr lvl="0"/>
            <a:r>
              <a:rPr lang="en-GB" sz="2800" b="1" dirty="0">
                <a:solidFill>
                  <a:srgbClr val="FF0000"/>
                </a:solidFill>
              </a:rPr>
              <a:t>c) 160 million</a:t>
            </a:r>
          </a:p>
          <a:p>
            <a:pPr lvl="0"/>
            <a:endParaRPr lang="en-GB" sz="2800" b="1" dirty="0">
              <a:solidFill>
                <a:srgbClr val="FF0000"/>
              </a:solidFill>
            </a:endParaRPr>
          </a:p>
          <a:p>
            <a:r>
              <a:rPr lang="en-GB" sz="2400" dirty="0"/>
              <a:t>6. </a:t>
            </a:r>
            <a:r>
              <a:rPr lang="en-GB" sz="2800" b="1" dirty="0"/>
              <a:t>Where does tea grow in Kenya? </a:t>
            </a:r>
          </a:p>
          <a:p>
            <a:r>
              <a:rPr lang="en-GB" sz="2800" b="1" dirty="0">
                <a:solidFill>
                  <a:srgbClr val="FF0000"/>
                </a:solidFill>
              </a:rPr>
              <a:t>Nandi Hills, Eldoret</a:t>
            </a:r>
          </a:p>
          <a:p>
            <a:endParaRPr lang="en-GB" sz="2400" dirty="0">
              <a:solidFill>
                <a:srgbClr val="FF0000"/>
              </a:solidFill>
            </a:endParaRPr>
          </a:p>
          <a:p>
            <a:r>
              <a:rPr lang="en-GB" sz="2400" dirty="0"/>
              <a:t>7</a:t>
            </a:r>
            <a:r>
              <a:rPr lang="en-GB" sz="2400" b="1" dirty="0"/>
              <a:t>. </a:t>
            </a:r>
            <a:r>
              <a:rPr lang="en-GB" sz="2800" b="1" dirty="0"/>
              <a:t>When the tea picker has a full basket  of tea leaves what happens next? </a:t>
            </a:r>
          </a:p>
          <a:p>
            <a:r>
              <a:rPr lang="en-GB" sz="2800" b="1" dirty="0">
                <a:solidFill>
                  <a:srgbClr val="FF0000"/>
                </a:solidFill>
              </a:rPr>
              <a:t>The picked tea is weighed</a:t>
            </a:r>
          </a:p>
          <a:p>
            <a:endParaRPr lang="en-GB" sz="2400" dirty="0">
              <a:solidFill>
                <a:srgbClr val="FF0000"/>
              </a:solidFill>
            </a:endParaRPr>
          </a:p>
          <a:p>
            <a:endParaRPr lang="en-GB" sz="3600" dirty="0"/>
          </a:p>
          <a:p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18456262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EBD28603-CBC7-2507-C4A5-3D824C1123AC}"/>
              </a:ext>
            </a:extLst>
          </p:cNvPr>
          <p:cNvSpPr txBox="1"/>
          <p:nvPr/>
        </p:nvSpPr>
        <p:spPr>
          <a:xfrm>
            <a:off x="202472" y="101904"/>
            <a:ext cx="9638211" cy="63709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en-GB" sz="2800" dirty="0">
                <a:solidFill>
                  <a:prstClr val="black"/>
                </a:solidFill>
              </a:rPr>
              <a:t>8. </a:t>
            </a:r>
            <a:r>
              <a:rPr lang="en-GB" sz="2800" b="1" dirty="0">
                <a:solidFill>
                  <a:prstClr val="black"/>
                </a:solidFill>
              </a:rPr>
              <a:t>Put the six process at the tea factory in order</a:t>
            </a:r>
          </a:p>
          <a:p>
            <a:pPr lvl="0"/>
            <a:r>
              <a:rPr lang="en-GB" sz="3200" dirty="0">
                <a:solidFill>
                  <a:srgbClr val="FF0000"/>
                </a:solidFill>
              </a:rPr>
              <a:t>Withering</a:t>
            </a:r>
          </a:p>
          <a:p>
            <a:pPr lvl="0"/>
            <a:r>
              <a:rPr lang="en-GB" sz="3200" dirty="0">
                <a:solidFill>
                  <a:srgbClr val="FF0000"/>
                </a:solidFill>
              </a:rPr>
              <a:t>Rolling and Cutting</a:t>
            </a:r>
          </a:p>
          <a:p>
            <a:pPr lvl="0"/>
            <a:r>
              <a:rPr lang="en-GB" sz="3200" dirty="0">
                <a:solidFill>
                  <a:srgbClr val="FF0000"/>
                </a:solidFill>
              </a:rPr>
              <a:t>Fermentation </a:t>
            </a:r>
          </a:p>
          <a:p>
            <a:pPr lvl="0"/>
            <a:r>
              <a:rPr lang="en-GB" sz="3200" dirty="0">
                <a:solidFill>
                  <a:srgbClr val="FF0000"/>
                </a:solidFill>
              </a:rPr>
              <a:t>Drying </a:t>
            </a:r>
          </a:p>
          <a:p>
            <a:pPr lvl="0"/>
            <a:r>
              <a:rPr lang="en-GB" sz="3200" dirty="0">
                <a:solidFill>
                  <a:srgbClr val="FF0000"/>
                </a:solidFill>
              </a:rPr>
              <a:t>Sorting and Grading </a:t>
            </a:r>
          </a:p>
          <a:p>
            <a:pPr lvl="0"/>
            <a:r>
              <a:rPr lang="en-GB" sz="3200">
                <a:solidFill>
                  <a:srgbClr val="FF0000"/>
                </a:solidFill>
              </a:rPr>
              <a:t>Packing</a:t>
            </a:r>
            <a:endParaRPr lang="en-GB" sz="3200" dirty="0">
              <a:solidFill>
                <a:srgbClr val="FF0000"/>
              </a:solidFill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9. Which stage did the leaves change colour from green to brown?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Fermentation or Oxidation</a:t>
            </a:r>
            <a:endParaRPr kumimoji="0" lang="en-GB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 panose="020B0603020202020204"/>
              </a:rPr>
              <a:t>10. What is the tea co-operative company’s name in Kenya? 	</a:t>
            </a:r>
            <a:endParaRPr lang="en-GB" sz="2800" b="1" dirty="0">
              <a:solidFill>
                <a:prstClr val="black"/>
              </a:solidFill>
              <a:latin typeface="Trebuchet MS" panose="020B0603020202020204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rebuchet MS" panose="020B0603020202020204"/>
              </a:rPr>
              <a:t>      </a:t>
            </a:r>
            <a:r>
              <a:rPr kumimoji="0" lang="en-GB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rebuchet MS" panose="020B0603020202020204"/>
              </a:rPr>
              <a:t>Sireet</a:t>
            </a:r>
            <a:endParaRPr kumimoji="0" lang="en-GB" sz="2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rebuchet MS" panose="020B0603020202020204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    </a:t>
            </a:r>
          </a:p>
        </p:txBody>
      </p:sp>
    </p:spTree>
    <p:extLst>
      <p:ext uri="{BB962C8B-B14F-4D97-AF65-F5344CB8AC3E}">
        <p14:creationId xmlns:p14="http://schemas.microsoft.com/office/powerpoint/2010/main" val="19439676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3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>
          <a:extLst>
            <a:ext uri="{FF2B5EF4-FFF2-40B4-BE49-F238E27FC236}">
              <a16:creationId xmlns:a16="http://schemas.microsoft.com/office/drawing/2014/main" id="{32E7C0B2-4EF4-C9DE-9B0E-6342C41B20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136F4528-EA26-0B1F-D8B4-890A7558F8E6}"/>
              </a:ext>
            </a:extLst>
          </p:cNvPr>
          <p:cNvPicPr>
            <a:picLocks noChangeAspect="1"/>
          </p:cNvPicPr>
          <p:nvPr/>
        </p:nvPicPr>
        <p:blipFill>
          <a:blip cstate="email"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56844" y="115741"/>
            <a:ext cx="1397579" cy="1609021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4E743B05-46B8-5D2F-DBD8-02A42C3905E2}"/>
              </a:ext>
            </a:extLst>
          </p:cNvPr>
          <p:cNvPicPr>
            <a:picLocks noChangeAspect="1"/>
          </p:cNvPicPr>
          <p:nvPr/>
        </p:nvPicPr>
        <p:blipFill>
          <a:blip cstate="email"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85667" y="5675367"/>
            <a:ext cx="2078916" cy="1066892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33A15926-C076-89C5-C90F-E087FA27E7D5}"/>
              </a:ext>
            </a:extLst>
          </p:cNvPr>
          <p:cNvPicPr>
            <a:picLocks noChangeAspect="1"/>
          </p:cNvPicPr>
          <p:nvPr/>
        </p:nvPicPr>
        <p:blipFill>
          <a:blip cstate="email"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9" r="95"/>
          <a:stretch>
            <a:fillRect/>
          </a:stretch>
        </p:blipFill>
        <p:spPr>
          <a:xfrm>
            <a:off x="448819" y="23010"/>
            <a:ext cx="5104958" cy="6811979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9FBF74C-39D4-9137-FF20-99FBA9D7D1B3}"/>
              </a:ext>
            </a:extLst>
          </p:cNvPr>
          <p:cNvSpPr txBox="1"/>
          <p:nvPr/>
        </p:nvSpPr>
        <p:spPr>
          <a:xfrm>
            <a:off x="5797931" y="305360"/>
            <a:ext cx="4382931" cy="7402026"/>
          </a:xfrm>
          <a:prstGeom prst="rect">
            <a:avLst/>
          </a:prstGeom>
          <a:noFill/>
        </p:spPr>
        <p:txBody>
          <a:bodyPr rtlCol="0" wrap="none">
            <a:spAutoFit/>
          </a:bodyPr>
          <a:lstStyle/>
          <a:p>
            <a:r>
              <a:rPr dirty="0" lang="en-GB" sz="4000">
                <a:latin charset="0" panose="030F0702030302020204" pitchFamily="66" typeface="Comic Sans MS"/>
              </a:rPr>
              <a:t>Tea Tasting</a:t>
            </a:r>
          </a:p>
          <a:p>
            <a:endParaRPr dirty="0" lang="en-GB" sz="1100">
              <a:latin charset="0" panose="030F0702030302020204" pitchFamily="66" typeface="Comic Sans MS"/>
            </a:endParaRPr>
          </a:p>
          <a:p>
            <a:r>
              <a:rPr dirty="0" lang="en-GB" sz="4000">
                <a:latin charset="0" panose="030F0702030302020204" pitchFamily="66" typeface="Comic Sans MS"/>
              </a:rPr>
              <a:t>Darjeeling</a:t>
            </a:r>
          </a:p>
          <a:p>
            <a:r>
              <a:rPr dirty="0" lang="en-GB" sz="4000">
                <a:latin charset="0" panose="030F0702030302020204" pitchFamily="66" typeface="Comic Sans MS"/>
              </a:rPr>
              <a:t>Ceylon</a:t>
            </a:r>
          </a:p>
          <a:p>
            <a:r>
              <a:rPr dirty="0" lang="en-GB" sz="4000">
                <a:latin charset="0" panose="030F0702030302020204" pitchFamily="66" typeface="Comic Sans MS"/>
              </a:rPr>
              <a:t>Kenyan</a:t>
            </a:r>
          </a:p>
          <a:p>
            <a:endParaRPr dirty="0" lang="en-GB" sz="3200">
              <a:latin charset="0" panose="030F0702030302020204" pitchFamily="66" typeface="Comic Sans MS"/>
            </a:endParaRPr>
          </a:p>
          <a:p>
            <a:r>
              <a:rPr dirty="0" lang="en-GB" sz="3200">
                <a:latin charset="0" panose="030F0702030302020204" pitchFamily="66" typeface="Comic Sans MS"/>
              </a:rPr>
              <a:t>Shape/smell of leaves</a:t>
            </a:r>
            <a:endParaRPr dirty="0" lang="en-GB" sz="4000">
              <a:latin charset="0" panose="030F0702030302020204" pitchFamily="66" typeface="Comic Sans MS"/>
            </a:endParaRPr>
          </a:p>
          <a:p>
            <a:r>
              <a:rPr dirty="0" lang="en-GB" sz="3200">
                <a:latin charset="0" panose="030F0702030302020204" pitchFamily="66" typeface="Comic Sans MS"/>
              </a:rPr>
              <a:t>Colour of liquor</a:t>
            </a:r>
          </a:p>
          <a:p>
            <a:r>
              <a:rPr dirty="0" lang="en-GB" sz="3200">
                <a:latin charset="0" panose="030F0702030302020204" pitchFamily="66" typeface="Comic Sans MS"/>
              </a:rPr>
              <a:t>Aroma or smell</a:t>
            </a:r>
          </a:p>
          <a:p>
            <a:r>
              <a:rPr dirty="0" lang="en-GB" sz="3200">
                <a:latin charset="0" panose="030F0702030302020204" pitchFamily="66" typeface="Comic Sans MS"/>
              </a:rPr>
              <a:t>Taste/flavour of tea</a:t>
            </a:r>
          </a:p>
          <a:p>
            <a:r>
              <a:rPr dirty="0" lang="en-GB" sz="3200">
                <a:latin charset="0" panose="030F0702030302020204" pitchFamily="66" typeface="Comic Sans MS"/>
              </a:rPr>
              <a:t>Finish/feeling in</a:t>
            </a:r>
          </a:p>
          <a:p>
            <a:r>
              <a:rPr dirty="0" lang="en-GB" sz="3200">
                <a:latin charset="0" panose="030F0702030302020204" pitchFamily="66" typeface="Comic Sans MS"/>
              </a:rPr>
              <a:t>mouth</a:t>
            </a:r>
          </a:p>
          <a:p>
            <a:endParaRPr dirty="0" lang="en-GB" sz="4000">
              <a:latin charset="0" panose="030F0702030302020204" pitchFamily="66" typeface="Comic Sans MS"/>
            </a:endParaRPr>
          </a:p>
          <a:p>
            <a:endParaRPr dirty="0" lang="en-GB" sz="4000">
              <a:latin charset="0" panose="030F0702030302020204" pitchFamily="66"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73981935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72BA3309-3F2C-F8EF-604F-8024709F34A0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9527" y="976924"/>
            <a:ext cx="2981202" cy="215207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3E6C598E-463C-F92C-72CD-9E6B644EB4FB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05220" y="976924"/>
            <a:ext cx="2981202" cy="215207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D36A041D-A262-5D28-B7D8-EA43CFF04AA3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9527" y="4137374"/>
            <a:ext cx="2981202" cy="215207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4D5C5A6-8637-5C43-1C77-573336840E5A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69205" y="4137374"/>
            <a:ext cx="2981202" cy="215207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0B9FF55-8006-FE57-462F-1E26165176B6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34194" y="1182704"/>
            <a:ext cx="2877561" cy="1932599"/>
          </a:xfrm>
          <a:prstGeom prst="rect">
            <a:avLst/>
          </a:prstGeom>
        </p:spPr>
      </p:pic>
      <p:sp>
        <p:nvSpPr>
          <p:cNvPr id="7" name="Text Box 2">
            <a:extLst>
              <a:ext uri="{FF2B5EF4-FFF2-40B4-BE49-F238E27FC236}">
                <a16:creationId xmlns:a16="http://schemas.microsoft.com/office/drawing/2014/main" id="{B6422702-8A81-A1DD-80A4-140B9B083D2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83217" y="463544"/>
            <a:ext cx="2293620" cy="485775"/>
          </a:xfrm>
          <a:prstGeom prst="rect">
            <a:avLst/>
          </a:prstGeom>
          <a:solidFill>
            <a:srgbClr val="FFFFFF"/>
          </a:solidFill>
          <a:ln w="2857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en-GB" sz="2000" kern="100">
                <a:effectLst/>
                <a:latin typeface="Comic Sans MS" panose="030F0702030302020204" pitchFamily="66" charset="0"/>
                <a:ea typeface="Aptos" panose="020B0004020202020204" pitchFamily="34" charset="0"/>
                <a:cs typeface="Times New Roman" panose="02020603050405020304" pitchFamily="18" charset="0"/>
              </a:rPr>
              <a:t>Colour of Liquor</a:t>
            </a:r>
            <a:endParaRPr lang="en-GB" sz="1100" kern="10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Text Box 2">
            <a:extLst>
              <a:ext uri="{FF2B5EF4-FFF2-40B4-BE49-F238E27FC236}">
                <a16:creationId xmlns:a16="http://schemas.microsoft.com/office/drawing/2014/main" id="{78F36AA4-FC41-7E3D-1DA8-95DF346E9A8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12870" y="787859"/>
            <a:ext cx="2183130" cy="506095"/>
          </a:xfrm>
          <a:prstGeom prst="rect">
            <a:avLst/>
          </a:prstGeom>
          <a:solidFill>
            <a:srgbClr val="FFFFFF"/>
          </a:solidFill>
          <a:ln w="2857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en-GB" sz="2000" kern="100" dirty="0">
                <a:effectLst/>
                <a:latin typeface="Comic Sans MS" panose="030F0702030302020204" pitchFamily="66" charset="0"/>
                <a:ea typeface="Aptos" panose="020B0004020202020204" pitchFamily="34" charset="0"/>
                <a:cs typeface="Times New Roman" panose="02020603050405020304" pitchFamily="18" charset="0"/>
              </a:rPr>
              <a:t>Shape of leaves</a:t>
            </a:r>
            <a:endParaRPr lang="en-GB" sz="11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Text Box 2">
            <a:extLst>
              <a:ext uri="{FF2B5EF4-FFF2-40B4-BE49-F238E27FC236}">
                <a16:creationId xmlns:a16="http://schemas.microsoft.com/office/drawing/2014/main" id="{767B3F7E-F142-137A-681B-27A8463CC9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90361" y="458464"/>
            <a:ext cx="1010920" cy="490855"/>
          </a:xfrm>
          <a:prstGeom prst="rect">
            <a:avLst/>
          </a:prstGeom>
          <a:solidFill>
            <a:srgbClr val="FFFFFF"/>
          </a:solidFill>
          <a:ln w="2857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en-GB" sz="2000" kern="100" dirty="0">
                <a:effectLst/>
                <a:latin typeface="Comic Sans MS" panose="030F0702030302020204" pitchFamily="66" charset="0"/>
                <a:ea typeface="Aptos" panose="020B0004020202020204" pitchFamily="34" charset="0"/>
                <a:cs typeface="Times New Roman" panose="02020603050405020304" pitchFamily="18" charset="0"/>
              </a:rPr>
              <a:t>Aroma</a:t>
            </a:r>
            <a:endParaRPr lang="en-GB" sz="11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Text Box 2">
            <a:extLst>
              <a:ext uri="{FF2B5EF4-FFF2-40B4-BE49-F238E27FC236}">
                <a16:creationId xmlns:a16="http://schemas.microsoft.com/office/drawing/2014/main" id="{FC7C3027-1DF6-1730-0C78-F850E020A0B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33167" y="3465794"/>
            <a:ext cx="3317240" cy="526415"/>
          </a:xfrm>
          <a:prstGeom prst="rect">
            <a:avLst/>
          </a:prstGeom>
          <a:solidFill>
            <a:srgbClr val="FFFFFF"/>
          </a:solidFill>
          <a:ln w="2857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en-GB" sz="2000" kern="100" dirty="0">
                <a:effectLst/>
                <a:latin typeface="Comic Sans MS" panose="030F0702030302020204" pitchFamily="66" charset="0"/>
                <a:ea typeface="Aptos" panose="020B0004020202020204" pitchFamily="34" charset="0"/>
                <a:cs typeface="Times New Roman" panose="02020603050405020304" pitchFamily="18" charset="0"/>
              </a:rPr>
              <a:t>Finish or feeling in mouth</a:t>
            </a:r>
            <a:endParaRPr lang="en-GB" sz="11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3" name="Text Box 2">
            <a:extLst>
              <a:ext uri="{FF2B5EF4-FFF2-40B4-BE49-F238E27FC236}">
                <a16:creationId xmlns:a16="http://schemas.microsoft.com/office/drawing/2014/main" id="{613F4C4C-EC38-FA47-CBD1-81FEFD72584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61813" y="3527389"/>
            <a:ext cx="976630" cy="464820"/>
          </a:xfrm>
          <a:prstGeom prst="rect">
            <a:avLst/>
          </a:prstGeom>
          <a:solidFill>
            <a:srgbClr val="FFFFFF"/>
          </a:solidFill>
          <a:ln w="2857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en-GB" sz="2000" kern="100">
                <a:effectLst/>
                <a:latin typeface="Comic Sans MS" panose="030F0702030302020204" pitchFamily="66" charset="0"/>
                <a:ea typeface="Aptos" panose="020B0004020202020204" pitchFamily="34" charset="0"/>
                <a:cs typeface="Times New Roman" panose="02020603050405020304" pitchFamily="18" charset="0"/>
              </a:rPr>
              <a:t>Taste</a:t>
            </a:r>
            <a:endParaRPr lang="en-GB" sz="1100" kern="10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4" name="Text Box 2">
            <a:extLst>
              <a:ext uri="{FF2B5EF4-FFF2-40B4-BE49-F238E27FC236}">
                <a16:creationId xmlns:a16="http://schemas.microsoft.com/office/drawing/2014/main" id="{82FDC001-DF87-756E-87F8-C16AAB16848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07481" y="3885339"/>
            <a:ext cx="615315" cy="2524426"/>
          </a:xfrm>
          <a:prstGeom prst="rect">
            <a:avLst/>
          </a:prstGeom>
          <a:solidFill>
            <a:srgbClr val="FFFFFF"/>
          </a:solidFill>
          <a:ln w="38100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  <a:buNone/>
            </a:pPr>
            <a:r>
              <a:rPr lang="en-GB" sz="2000" kern="100" dirty="0">
                <a:latin typeface="Comic Sans MS" panose="030F0702030302020204" pitchFamily="66" charset="0"/>
                <a:ea typeface="Aptos" panose="020B0004020202020204" pitchFamily="34" charset="0"/>
                <a:cs typeface="Times New Roman" panose="02020603050405020304" pitchFamily="18" charset="0"/>
              </a:rPr>
              <a:t>C</a:t>
            </a:r>
            <a:endParaRPr lang="en-GB" sz="11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  <a:buNone/>
            </a:pPr>
            <a:r>
              <a:rPr lang="en-GB" sz="2000" kern="100" dirty="0">
                <a:latin typeface="Comic Sans MS" panose="030F0702030302020204" pitchFamily="66" charset="0"/>
                <a:ea typeface="Aptos" panose="020B0004020202020204" pitchFamily="34" charset="0"/>
                <a:cs typeface="Times New Roman" panose="02020603050405020304" pitchFamily="18" charset="0"/>
              </a:rPr>
              <a:t>E</a:t>
            </a:r>
            <a:endParaRPr lang="en-GB" sz="11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  <a:buNone/>
            </a:pPr>
            <a:r>
              <a:rPr lang="en-GB" sz="2000" kern="100" dirty="0">
                <a:latin typeface="Comic Sans MS" panose="030F0702030302020204" pitchFamily="66" charset="0"/>
                <a:ea typeface="Aptos" panose="020B0004020202020204" pitchFamily="34" charset="0"/>
                <a:cs typeface="Times New Roman" panose="02020603050405020304" pitchFamily="18" charset="0"/>
              </a:rPr>
              <a:t>Y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  <a:buNone/>
            </a:pPr>
            <a:r>
              <a:rPr lang="en-GB" sz="2000" kern="100" dirty="0">
                <a:effectLst/>
                <a:latin typeface="Comic Sans MS" panose="030F0702030302020204" pitchFamily="66" charset="0"/>
                <a:ea typeface="Aptos" panose="020B0004020202020204" pitchFamily="34" charset="0"/>
                <a:cs typeface="Times New Roman" panose="02020603050405020304" pitchFamily="18" charset="0"/>
              </a:rPr>
              <a:t>L</a:t>
            </a:r>
            <a:endParaRPr lang="en-GB" sz="11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  <a:buNone/>
            </a:pPr>
            <a:r>
              <a:rPr lang="en-GB" sz="2000" kern="100" dirty="0">
                <a:latin typeface="Comic Sans MS" panose="030F0702030302020204" pitchFamily="66" charset="0"/>
                <a:ea typeface="Aptos" panose="020B0004020202020204" pitchFamily="34" charset="0"/>
                <a:cs typeface="Times New Roman" panose="02020603050405020304" pitchFamily="18" charset="0"/>
              </a:rPr>
              <a:t>O</a:t>
            </a:r>
            <a:endParaRPr lang="en-GB" sz="11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  <a:buNone/>
            </a:pPr>
            <a:r>
              <a:rPr lang="en-GB" sz="2000" kern="100" dirty="0">
                <a:latin typeface="Comic Sans MS" panose="030F0702030302020204" pitchFamily="66" charset="0"/>
                <a:ea typeface="Aptos" panose="020B0004020202020204" pitchFamily="34" charset="0"/>
                <a:cs typeface="Times New Roman" panose="02020603050405020304" pitchFamily="18" charset="0"/>
              </a:rPr>
              <a:t>N</a:t>
            </a:r>
            <a:endParaRPr lang="en-GB" sz="11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  <a:buNone/>
            </a:pPr>
            <a:r>
              <a:rPr lang="en-GB" sz="2400" kern="100" dirty="0">
                <a:effectLst/>
                <a:latin typeface="Comic Sans MS" panose="030F0702030302020204" pitchFamily="66" charset="0"/>
                <a:ea typeface="Aptos" panose="020B0004020202020204" pitchFamily="34" charset="0"/>
                <a:cs typeface="Times New Roman" panose="02020603050405020304" pitchFamily="18" charset="0"/>
              </a:rPr>
              <a:t> </a:t>
            </a:r>
            <a:endParaRPr lang="en-GB" sz="11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7994023"/>
      </p:ext>
    </p:extLst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306E748-125A-6423-A476-A46C30C70B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FCF9E64F-CA6F-18ED-25A0-4420680368D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73" r="455"/>
          <a:stretch>
            <a:fillRect/>
          </a:stretch>
        </p:blipFill>
        <p:spPr>
          <a:xfrm>
            <a:off x="1" y="0"/>
            <a:ext cx="2666082" cy="2731127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81BC4DF-3C60-8A64-E60D-231635D7865D}"/>
              </a:ext>
            </a:extLst>
          </p:cNvPr>
          <p:cNvSpPr txBox="1"/>
          <p:nvPr/>
        </p:nvSpPr>
        <p:spPr>
          <a:xfrm>
            <a:off x="3844887" y="694062"/>
            <a:ext cx="5966698" cy="2308324"/>
          </a:xfrm>
          <a:prstGeom prst="rect">
            <a:avLst/>
          </a:prstGeom>
          <a:noFill/>
        </p:spPr>
        <p:txBody>
          <a:bodyPr rtlCol="0" wrap="none">
            <a:spAutoFit/>
          </a:bodyPr>
          <a:lstStyle/>
          <a:p>
            <a:pPr algn="ctr"/>
            <a:r>
              <a:rPr dirty="0" lang="en-GB" sz="4800">
                <a:latin charset="0" panose="030F0702030302020204" pitchFamily="66" typeface="Comic Sans MS"/>
                <a:cs charset="0" panose="020B0604020202020204" pitchFamily="34" typeface="Arial"/>
              </a:rPr>
              <a:t>Devon Fairtrade</a:t>
            </a:r>
          </a:p>
          <a:p>
            <a:pPr algn="ctr"/>
            <a:r>
              <a:rPr dirty="0" lang="en-GB" sz="4800">
                <a:latin charset="0" panose="030F0702030302020204" pitchFamily="66" typeface="Comic Sans MS"/>
                <a:cs charset="0" panose="020B0604020202020204" pitchFamily="34" typeface="Arial"/>
              </a:rPr>
              <a:t>Schools’ Conference</a:t>
            </a:r>
          </a:p>
          <a:p>
            <a:pPr algn="ctr"/>
            <a:r>
              <a:rPr dirty="0" lang="en-GB" sz="4800">
                <a:latin charset="0" panose="030F0702030302020204" pitchFamily="66" typeface="Comic Sans MS"/>
                <a:cs charset="0" panose="020B0604020202020204" pitchFamily="34" typeface="Arial"/>
              </a:rPr>
              <a:t>2025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CF673BB-2D12-4778-977A-5F7AC3930432}"/>
              </a:ext>
            </a:extLst>
          </p:cNvPr>
          <p:cNvPicPr>
            <a:picLocks noChangeAspect="1"/>
          </p:cNvPicPr>
          <p:nvPr/>
        </p:nvPicPr>
        <p:blipFill>
          <a:blip cstate="email"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275476"/>
            <a:ext cx="3868950" cy="258252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90D3DD9-5585-B746-EE48-E8D1BED7912A}"/>
              </a:ext>
            </a:extLst>
          </p:cNvPr>
          <p:cNvPicPr>
            <a:picLocks noChangeAspect="1"/>
          </p:cNvPicPr>
          <p:nvPr/>
        </p:nvPicPr>
        <p:blipFill>
          <a:blip cstate="email"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59048" y="5594686"/>
            <a:ext cx="2078916" cy="106689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84790289-0AB0-03EE-68D2-2CBA43A90259}"/>
              </a:ext>
            </a:extLst>
          </p:cNvPr>
          <p:cNvPicPr>
            <a:picLocks noChangeAspect="1"/>
          </p:cNvPicPr>
          <p:nvPr/>
        </p:nvPicPr>
        <p:blipFill>
          <a:blip cstate="email"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22528" y="196422"/>
            <a:ext cx="1652159" cy="1902117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1D50287B-8D58-9B09-650A-9294B3C3A756}"/>
              </a:ext>
            </a:extLst>
          </p:cNvPr>
          <p:cNvSpPr txBox="1"/>
          <p:nvPr/>
        </p:nvSpPr>
        <p:spPr>
          <a:xfrm>
            <a:off x="4736681" y="3679850"/>
            <a:ext cx="3825086" cy="1446550"/>
          </a:xfrm>
          <a:prstGeom prst="rect">
            <a:avLst/>
          </a:prstGeom>
          <a:noFill/>
        </p:spPr>
        <p:txBody>
          <a:bodyPr rtlCol="0" wrap="none">
            <a:spAutoFit/>
          </a:bodyPr>
          <a:lstStyle/>
          <a:p>
            <a:pPr algn="ctr"/>
            <a:r>
              <a:rPr dirty="0" lang="en-GB" sz="8800">
                <a:latin charset="0" panose="030F0702030302020204" pitchFamily="66" typeface="Comic Sans MS"/>
              </a:rPr>
              <a:t>BREAK</a:t>
            </a:r>
          </a:p>
        </p:txBody>
      </p:sp>
    </p:spTree>
    <p:extLst>
      <p:ext uri="{BB962C8B-B14F-4D97-AF65-F5344CB8AC3E}">
        <p14:creationId xmlns:p14="http://schemas.microsoft.com/office/powerpoint/2010/main" val="186172653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BD87712-0270-FA06-42F6-D57A7674BC38}"/>
              </a:ext>
            </a:extLst>
          </p:cNvPr>
          <p:cNvSpPr txBox="1"/>
          <p:nvPr/>
        </p:nvSpPr>
        <p:spPr>
          <a:xfrm>
            <a:off x="2346664" y="285982"/>
            <a:ext cx="5779146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4400" dirty="0" err="1">
                <a:latin typeface="Comic Sans MS" panose="030F0702030302020204" pitchFamily="66" charset="0"/>
              </a:rPr>
              <a:t>Sireet</a:t>
            </a:r>
            <a:r>
              <a:rPr lang="en-GB" sz="4400" dirty="0">
                <a:latin typeface="Comic Sans MS" panose="030F0702030302020204" pitchFamily="66" charset="0"/>
              </a:rPr>
              <a:t> Tea Factory </a:t>
            </a:r>
          </a:p>
          <a:p>
            <a:r>
              <a:rPr lang="en-GB" sz="4400" dirty="0">
                <a:latin typeface="Comic Sans MS" panose="030F0702030302020204" pitchFamily="66" charset="0"/>
              </a:rPr>
              <a:t>Environmental Issues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FB57838-2D50-C0F9-6491-FCC48D9018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46664" y="2079270"/>
            <a:ext cx="6096000" cy="4581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836411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7B16E324-2294-00A4-EB71-260AB81846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0323871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7A74283C-1F33-B8EF-A05D-FA73D7D1D8F4}"/>
              </a:ext>
            </a:extLst>
          </p:cNvPr>
          <p:cNvSpPr txBox="1"/>
          <p:nvPr/>
        </p:nvSpPr>
        <p:spPr>
          <a:xfrm>
            <a:off x="295836" y="197224"/>
            <a:ext cx="1010148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4000" dirty="0"/>
              <a:t>Eucalyptus Trees growing on the Tea Estate</a:t>
            </a:r>
          </a:p>
        </p:txBody>
      </p:sp>
    </p:spTree>
    <p:extLst>
      <p:ext uri="{BB962C8B-B14F-4D97-AF65-F5344CB8AC3E}">
        <p14:creationId xmlns:p14="http://schemas.microsoft.com/office/powerpoint/2010/main" val="15813655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7D6ECB-434B-0258-A561-D29174B671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8BB6F96-E926-0B7B-1B37-A2BDE7B2C2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58180"/>
            <a:ext cx="12192000" cy="6858001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736F8CB7-7D2B-63CC-172B-9EB87C44664F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13084" y="5791108"/>
            <a:ext cx="2078916" cy="1066892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76183AE1-2AC2-D0B0-8B45-BC3DF474C992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94421" y="0"/>
            <a:ext cx="1397579" cy="1609021"/>
          </a:xfrm>
          <a:prstGeom prst="rect">
            <a:avLst/>
          </a:prstGeom>
        </p:spPr>
      </p:pic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5F85968B-3E1E-C945-2A0A-16B09376E59E}"/>
              </a:ext>
            </a:extLst>
          </p:cNvPr>
          <p:cNvCxnSpPr>
            <a:cxnSpLocks/>
            <a:stCxn id="7" idx="2"/>
          </p:cNvCxnSpPr>
          <p:nvPr/>
        </p:nvCxnSpPr>
        <p:spPr>
          <a:xfrm flipH="1">
            <a:off x="3857896" y="804510"/>
            <a:ext cx="1" cy="1799981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EB23CB64-61F9-ABD3-2642-D32590EB4CDB}"/>
              </a:ext>
            </a:extLst>
          </p:cNvPr>
          <p:cNvSpPr txBox="1"/>
          <p:nvPr/>
        </p:nvSpPr>
        <p:spPr>
          <a:xfrm>
            <a:off x="2708365" y="158179"/>
            <a:ext cx="2299063" cy="646331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GB" sz="3600" dirty="0"/>
              <a:t>Darjeeling</a:t>
            </a:r>
          </a:p>
        </p:txBody>
      </p:sp>
    </p:spTree>
    <p:extLst>
      <p:ext uri="{BB962C8B-B14F-4D97-AF65-F5344CB8AC3E}">
        <p14:creationId xmlns:p14="http://schemas.microsoft.com/office/powerpoint/2010/main" val="1553134822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C462FA-44E4-1C6C-4625-7032C47C13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ADF0B298-EC3E-BB69-3682-B09C44582D26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56844" y="115741"/>
            <a:ext cx="1397579" cy="1609021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6ABE798D-5764-483B-2C1A-7755EA07C633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85667" y="5675367"/>
            <a:ext cx="2078916" cy="1066892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BDE04CB0-251E-025D-7996-3D84BCB8B80B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7577" y="0"/>
            <a:ext cx="7779170" cy="501134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551EDCFE-41A3-D527-07DB-D1484A80B707}"/>
              </a:ext>
            </a:extLst>
          </p:cNvPr>
          <p:cNvSpPr txBox="1"/>
          <p:nvPr/>
        </p:nvSpPr>
        <p:spPr>
          <a:xfrm>
            <a:off x="972875" y="5158533"/>
            <a:ext cx="6893233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3600" dirty="0"/>
              <a:t>The trees are cut, left to season</a:t>
            </a:r>
          </a:p>
          <a:p>
            <a:pPr algn="ctr"/>
            <a:r>
              <a:rPr lang="en-GB" sz="3600" dirty="0"/>
              <a:t>and dry out in this wood lot </a:t>
            </a:r>
          </a:p>
          <a:p>
            <a:pPr algn="ctr"/>
            <a:r>
              <a:rPr lang="en-GB" sz="3600" dirty="0"/>
              <a:t>close to the factory.</a:t>
            </a:r>
          </a:p>
        </p:txBody>
      </p:sp>
    </p:spTree>
    <p:extLst>
      <p:ext uri="{BB962C8B-B14F-4D97-AF65-F5344CB8AC3E}">
        <p14:creationId xmlns:p14="http://schemas.microsoft.com/office/powerpoint/2010/main" val="234007993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D7A86F-FAD1-559C-FE8D-5B8B302281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87A9A940-339E-9F8B-D3ED-74E80B3AD0A3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56844" y="115741"/>
            <a:ext cx="1397579" cy="1609021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D26F6A92-A3C4-9800-F3EE-DC3931ACE7A9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85667" y="5675367"/>
            <a:ext cx="2078916" cy="1066892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A589AB4E-024B-4990-F64A-B6C0FA523678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1" cy="6858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370C4B9-9E16-D558-66B2-E908F131D7CF}"/>
              </a:ext>
            </a:extLst>
          </p:cNvPr>
          <p:cNvSpPr txBox="1"/>
          <p:nvPr/>
        </p:nvSpPr>
        <p:spPr>
          <a:xfrm>
            <a:off x="8439287" y="2151727"/>
            <a:ext cx="3669594" cy="3046988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GB" sz="3200" dirty="0">
                <a:latin typeface="Comic Sans MS" panose="030F0702030302020204" pitchFamily="66" charset="0"/>
              </a:rPr>
              <a:t>Heat from the </a:t>
            </a:r>
          </a:p>
          <a:p>
            <a:r>
              <a:rPr lang="en-GB" sz="3200" dirty="0">
                <a:latin typeface="Comic Sans MS" panose="030F0702030302020204" pitchFamily="66" charset="0"/>
              </a:rPr>
              <a:t>wood furnace is </a:t>
            </a:r>
          </a:p>
          <a:p>
            <a:r>
              <a:rPr lang="en-GB" sz="3200" dirty="0">
                <a:latin typeface="Comic Sans MS" panose="030F0702030302020204" pitchFamily="66" charset="0"/>
              </a:rPr>
              <a:t>used for the</a:t>
            </a:r>
          </a:p>
          <a:p>
            <a:r>
              <a:rPr lang="en-GB" sz="3200" dirty="0">
                <a:latin typeface="Comic Sans MS" panose="030F0702030302020204" pitchFamily="66" charset="0"/>
              </a:rPr>
              <a:t>Withering, </a:t>
            </a:r>
          </a:p>
          <a:p>
            <a:r>
              <a:rPr lang="en-GB" sz="3200" dirty="0">
                <a:latin typeface="Comic Sans MS" panose="030F0702030302020204" pitchFamily="66" charset="0"/>
              </a:rPr>
              <a:t>Fermentation and </a:t>
            </a:r>
          </a:p>
          <a:p>
            <a:r>
              <a:rPr lang="en-GB" sz="3200" dirty="0">
                <a:latin typeface="Comic Sans MS" panose="030F0702030302020204" pitchFamily="66" charset="0"/>
              </a:rPr>
              <a:t>Drying processes.</a:t>
            </a:r>
          </a:p>
        </p:txBody>
      </p:sp>
    </p:spTree>
    <p:extLst>
      <p:ext uri="{BB962C8B-B14F-4D97-AF65-F5344CB8AC3E}">
        <p14:creationId xmlns:p14="http://schemas.microsoft.com/office/powerpoint/2010/main" val="153194954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B0F26E2A-03C7-82B5-8AE6-0CA94F60362E}"/>
              </a:ext>
            </a:extLst>
          </p:cNvPr>
          <p:cNvSpPr txBox="1"/>
          <p:nvPr/>
        </p:nvSpPr>
        <p:spPr>
          <a:xfrm>
            <a:off x="7343036" y="86280"/>
            <a:ext cx="4848964" cy="563231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GB" sz="4000" dirty="0">
                <a:latin typeface="Comic Sans MS" panose="030F0702030302020204" pitchFamily="66" charset="0"/>
              </a:rPr>
              <a:t>All wastewater </a:t>
            </a:r>
          </a:p>
          <a:p>
            <a:r>
              <a:rPr lang="en-GB" sz="4000" dirty="0">
                <a:latin typeface="Comic Sans MS" panose="030F0702030302020204" pitchFamily="66" charset="0"/>
              </a:rPr>
              <a:t>from the </a:t>
            </a:r>
            <a:r>
              <a:rPr lang="en-GB" sz="4000" dirty="0" err="1">
                <a:latin typeface="Comic Sans MS" panose="030F0702030302020204" pitchFamily="66" charset="0"/>
              </a:rPr>
              <a:t>Sireet</a:t>
            </a:r>
            <a:r>
              <a:rPr lang="en-GB" sz="4000" dirty="0">
                <a:latin typeface="Comic Sans MS" panose="030F0702030302020204" pitchFamily="66" charset="0"/>
              </a:rPr>
              <a:t> </a:t>
            </a:r>
          </a:p>
          <a:p>
            <a:r>
              <a:rPr lang="en-GB" sz="4000" dirty="0">
                <a:latin typeface="Comic Sans MS" panose="030F0702030302020204" pitchFamily="66" charset="0"/>
              </a:rPr>
              <a:t>Tea Factory is piped through reed beds in this beautiful garden </a:t>
            </a:r>
          </a:p>
          <a:p>
            <a:r>
              <a:rPr lang="en-GB" sz="4000" dirty="0">
                <a:latin typeface="Comic Sans MS" panose="030F0702030302020204" pitchFamily="66" charset="0"/>
              </a:rPr>
              <a:t>near the factory </a:t>
            </a:r>
          </a:p>
          <a:p>
            <a:r>
              <a:rPr lang="en-GB" sz="4000" dirty="0">
                <a:latin typeface="Comic Sans MS" panose="030F0702030302020204" pitchFamily="66" charset="0"/>
              </a:rPr>
              <a:t>to be cleaned and </a:t>
            </a:r>
          </a:p>
          <a:p>
            <a:r>
              <a:rPr lang="en-GB" sz="4000" dirty="0">
                <a:latin typeface="Comic Sans MS" panose="030F0702030302020204" pitchFamily="66" charset="0"/>
              </a:rPr>
              <a:t>then re-used.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47A348E-91B3-ECE4-9F67-E044DF5E876D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7238261" cy="542869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2A1ABFF4-8307-C0A2-1B54-BDB202DD54D4}"/>
              </a:ext>
            </a:extLst>
          </p:cNvPr>
          <p:cNvSpPr txBox="1"/>
          <p:nvPr/>
        </p:nvSpPr>
        <p:spPr>
          <a:xfrm>
            <a:off x="348343" y="5573485"/>
            <a:ext cx="5365571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 dirty="0">
                <a:latin typeface="Comic Sans MS" panose="030F0702030302020204" pitchFamily="66" charset="0"/>
              </a:rPr>
              <a:t>Here are the eucalyptus trees </a:t>
            </a:r>
          </a:p>
          <a:p>
            <a:r>
              <a:rPr lang="en-GB" sz="2800" dirty="0">
                <a:latin typeface="Comic Sans MS" panose="030F0702030302020204" pitchFamily="66" charset="0"/>
              </a:rPr>
              <a:t>which belong to the factory</a:t>
            </a:r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76002123-A0AA-E11E-3D4B-9132B68B498F}"/>
              </a:ext>
            </a:extLst>
          </p:cNvPr>
          <p:cNvCxnSpPr/>
          <p:nvPr/>
        </p:nvCxnSpPr>
        <p:spPr>
          <a:xfrm flipH="1" flipV="1">
            <a:off x="2786743" y="1166949"/>
            <a:ext cx="1105988" cy="4432662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694529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30248F52-62E2-D522-DAA5-86BF7C8CE09B}"/>
              </a:ext>
            </a:extLst>
          </p:cNvPr>
          <p:cNvGraphicFramePr>
            <a:graphicFrameLocks noGrp="1"/>
          </p:cNvGraphicFramePr>
          <p:nvPr/>
        </p:nvGraphicFramePr>
        <p:xfrm>
          <a:off x="677863" y="2888486"/>
          <a:ext cx="8596312" cy="2425640"/>
        </p:xfrm>
        <a:graphic>
          <a:graphicData uri="http://schemas.openxmlformats.org/drawingml/2006/table">
            <a:tbl>
              <a:tblPr firstRow="1" firstCol="1" bandRow="1"/>
              <a:tblGrid>
                <a:gridCol w="8596312">
                  <a:extLst>
                    <a:ext uri="{9D8B030D-6E8A-4147-A177-3AD203B41FA5}">
                      <a16:colId xmlns:a16="http://schemas.microsoft.com/office/drawing/2014/main" val="4288447630"/>
                    </a:ext>
                  </a:extLst>
                </a:gridCol>
              </a:tblGrid>
              <a:tr h="343876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2200" kern="10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1.</a:t>
                      </a:r>
                      <a:endParaRPr lang="en-GB" sz="1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397" marR="623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34810129"/>
                  </a:ext>
                </a:extLst>
              </a:tr>
              <a:tr h="343876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2200" kern="10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2.</a:t>
                      </a:r>
                      <a:endParaRPr lang="en-GB" sz="1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397" marR="623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98147259"/>
                  </a:ext>
                </a:extLst>
              </a:tr>
              <a:tr h="343876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2200" kern="10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3.</a:t>
                      </a:r>
                      <a:endParaRPr lang="en-GB" sz="1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397" marR="623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54653458"/>
                  </a:ext>
                </a:extLst>
              </a:tr>
              <a:tr h="343876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2200" kern="10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4.</a:t>
                      </a:r>
                      <a:endParaRPr lang="en-GB" sz="1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397" marR="623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38993678"/>
                  </a:ext>
                </a:extLst>
              </a:tr>
              <a:tr h="343876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2200" kern="10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5.</a:t>
                      </a:r>
                      <a:endParaRPr lang="en-GB" sz="1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397" marR="623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30804847"/>
                  </a:ext>
                </a:extLst>
              </a:tr>
              <a:tr h="343876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2200" kern="10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6.</a:t>
                      </a:r>
                      <a:endParaRPr lang="en-GB" sz="1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397" marR="623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61944046"/>
                  </a:ext>
                </a:extLst>
              </a:tr>
              <a:tr h="343876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2200" kern="1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GB" sz="10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397" marR="623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71728108"/>
                  </a:ext>
                </a:extLst>
              </a:tr>
            </a:tbl>
          </a:graphicData>
        </a:graphic>
      </p:graphicFrame>
      <p:sp>
        <p:nvSpPr>
          <p:cNvPr id="3" name="Rectangle 1">
            <a:extLst>
              <a:ext uri="{FF2B5EF4-FFF2-40B4-BE49-F238E27FC236}">
                <a16:creationId xmlns:a16="http://schemas.microsoft.com/office/drawing/2014/main" id="{89B0A870-E619-1887-A14A-E5B33137210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81871" y="659887"/>
            <a:ext cx="4471185" cy="11695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en-US" sz="2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Instructions on how to make a</a:t>
            </a:r>
            <a:endParaRPr kumimoji="0" lang="en-GB" alt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en-US" sz="2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pot of tea or a cup of tea</a:t>
            </a:r>
            <a:endParaRPr kumimoji="0" lang="en-GB" alt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E1EC780-C139-0DFD-72B5-F1F6E8FF65C7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7312" y="455643"/>
            <a:ext cx="2182557" cy="21764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4167610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>
            <a:extLst>
              <a:ext uri="{FF2B5EF4-FFF2-40B4-BE49-F238E27FC236}">
                <a16:creationId xmlns:a16="http://schemas.microsoft.com/office/drawing/2014/main" id="{85E4E495-C367-BAA4-E837-A1D5E6995A4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pic>
        <p:nvPicPr>
          <p:cNvPr id="2049" name="Picture 3">
            <a:extLst>
              <a:ext uri="{FF2B5EF4-FFF2-40B4-BE49-F238E27FC236}">
                <a16:creationId xmlns:a16="http://schemas.microsoft.com/office/drawing/2014/main" id="{0B2EF3CB-336A-5821-D013-D412FEBED5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383163" y="1288233"/>
            <a:ext cx="1835150" cy="1835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3">
            <a:extLst>
              <a:ext uri="{FF2B5EF4-FFF2-40B4-BE49-F238E27FC236}">
                <a16:creationId xmlns:a16="http://schemas.microsoft.com/office/drawing/2014/main" id="{E99FC029-C129-FF1C-21D8-63CC08C9E90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87787" y="351729"/>
            <a:ext cx="7228838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Instructions on how to make a pot of tea</a:t>
            </a:r>
            <a:endParaRPr kumimoji="0" lang="en-GB" altLang="en-US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D52850ED-1503-B4B6-5D0B-23790987657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03540728"/>
              </p:ext>
            </p:extLst>
          </p:nvPr>
        </p:nvGraphicFramePr>
        <p:xfrm>
          <a:off x="809550" y="3322557"/>
          <a:ext cx="6841490" cy="2267712"/>
        </p:xfrm>
        <a:graphic>
          <a:graphicData uri="http://schemas.openxmlformats.org/drawingml/2006/table">
            <a:tbl>
              <a:tblPr firstRow="1" firstCol="1" bandRow="1"/>
              <a:tblGrid>
                <a:gridCol w="6841490">
                  <a:extLst>
                    <a:ext uri="{9D8B030D-6E8A-4147-A177-3AD203B41FA5}">
                      <a16:colId xmlns:a16="http://schemas.microsoft.com/office/drawing/2014/main" val="918179283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2400" kern="10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Fill a kettle with fresh water and bring to boil.</a:t>
                      </a:r>
                      <a:endParaRPr lang="en-GB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2820188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2400" kern="10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Warm the teapot with hot water.</a:t>
                      </a:r>
                      <a:endParaRPr lang="en-GB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7482910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2400" kern="10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Place two teabags in the pot.</a:t>
                      </a:r>
                      <a:endParaRPr lang="en-GB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1611231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2400" kern="1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Pour the boiling water into the pot.</a:t>
                      </a:r>
                      <a:endParaRPr lang="en-GB" sz="11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5110533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2400" kern="10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Stir the tea and let it stand for 3-5 minutes to brew.</a:t>
                      </a:r>
                      <a:endParaRPr lang="en-GB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2061841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2400" kern="1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Pour the tea into a cup with some milk if required.</a:t>
                      </a:r>
                      <a:endParaRPr lang="en-GB" sz="11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1121056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53162210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FDB67E4-FA7D-4EC7-BAD6-332A5A8A1B4F}"/>
              </a:ext>
            </a:extLst>
          </p:cNvPr>
          <p:cNvSpPr txBox="1"/>
          <p:nvPr/>
        </p:nvSpPr>
        <p:spPr>
          <a:xfrm>
            <a:off x="1562469" y="186430"/>
            <a:ext cx="772038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4800" dirty="0">
                <a:latin typeface="Comic Sans MS" panose="030F0702030302020204" pitchFamily="66" charset="0"/>
              </a:rPr>
              <a:t>Fairtrade and its Benefits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BB43025-F44F-298E-C8EE-0914C6CB4C59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240354" y="186430"/>
            <a:ext cx="720827" cy="83099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AFD2905-6C2A-0FA6-E406-4FFA366288A0}"/>
              </a:ext>
            </a:extLst>
          </p:cNvPr>
          <p:cNvSpPr txBox="1"/>
          <p:nvPr/>
        </p:nvSpPr>
        <p:spPr>
          <a:xfrm>
            <a:off x="251463" y="1017427"/>
            <a:ext cx="11120831" cy="6740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>
                <a:latin typeface="Comic Sans MS" panose="030F0702030302020204" pitchFamily="66" charset="0"/>
              </a:rPr>
              <a:t>In 2006 </a:t>
            </a:r>
            <a:r>
              <a:rPr lang="en-GB" sz="3200" dirty="0" err="1">
                <a:latin typeface="Comic Sans MS" panose="030F0702030302020204" pitchFamily="66" charset="0"/>
              </a:rPr>
              <a:t>Sireet</a:t>
            </a:r>
            <a:r>
              <a:rPr lang="en-GB" sz="3200" dirty="0">
                <a:latin typeface="Comic Sans MS" panose="030F0702030302020204" pitchFamily="66" charset="0"/>
              </a:rPr>
              <a:t> Co-operative OEP became Fairtrade accredited and had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3200" dirty="0">
                <a:latin typeface="Comic Sans MS" panose="030F0702030302020204" pitchFamily="66" charset="0"/>
              </a:rPr>
              <a:t>One tea factory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3200" dirty="0">
                <a:latin typeface="Comic Sans MS" panose="030F0702030302020204" pitchFamily="66" charset="0"/>
              </a:rPr>
              <a:t>One tea plantation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3200" dirty="0">
                <a:latin typeface="Comic Sans MS" panose="030F0702030302020204" pitchFamily="66" charset="0"/>
              </a:rPr>
              <a:t>6,000 members growing tea on their land</a:t>
            </a:r>
          </a:p>
          <a:p>
            <a:pPr marL="457200" marR="0" lvl="0" indent="-4572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90,000 – 120,000 kg green leaf tea processed per day</a:t>
            </a:r>
            <a:endParaRPr lang="en-GB" sz="3200" dirty="0">
              <a:latin typeface="Comic Sans MS" panose="030F0702030302020204" pitchFamily="66" charset="0"/>
            </a:endParaRPr>
          </a:p>
          <a:p>
            <a:endParaRPr lang="en-GB" sz="1600" dirty="0">
              <a:latin typeface="Comic Sans MS" panose="030F0702030302020204" pitchFamily="66" charset="0"/>
            </a:endParaRPr>
          </a:p>
          <a:p>
            <a:r>
              <a:rPr lang="en-GB" sz="3200" dirty="0">
                <a:latin typeface="Comic Sans MS" panose="030F0702030302020204" pitchFamily="66" charset="0"/>
              </a:rPr>
              <a:t>Now in 2025 Fairtrade Co-operative </a:t>
            </a:r>
            <a:r>
              <a:rPr lang="en-GB" sz="3200" dirty="0" err="1">
                <a:latin typeface="Comic Sans MS" panose="030F0702030302020204" pitchFamily="66" charset="0"/>
              </a:rPr>
              <a:t>Sireet</a:t>
            </a:r>
            <a:r>
              <a:rPr lang="en-GB" sz="3200" dirty="0">
                <a:latin typeface="Comic Sans MS" panose="030F0702030302020204" pitchFamily="66" charset="0"/>
              </a:rPr>
              <a:t> OEP has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3200" dirty="0">
                <a:latin typeface="Comic Sans MS" panose="030F0702030302020204" pitchFamily="66" charset="0"/>
              </a:rPr>
              <a:t>Two tea factories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3200" dirty="0">
                <a:latin typeface="Comic Sans MS" panose="030F0702030302020204" pitchFamily="66" charset="0"/>
              </a:rPr>
              <a:t>Two tea estates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3200" dirty="0">
                <a:latin typeface="Comic Sans MS" panose="030F0702030302020204" pitchFamily="66" charset="0"/>
              </a:rPr>
              <a:t>10,000 members growing tea on their land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3200" dirty="0">
                <a:latin typeface="Comic Sans MS" panose="030F0702030302020204" pitchFamily="66" charset="0"/>
              </a:rPr>
              <a:t>180,000-240,000 kg green leaf tea processed per day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GB" sz="3200" dirty="0">
              <a:latin typeface="Comic Sans MS" panose="030F0702030302020204" pitchFamily="66" charset="0"/>
            </a:endParaRPr>
          </a:p>
          <a:p>
            <a:endParaRPr lang="en-GB" sz="3200" dirty="0">
              <a:latin typeface="Comic Sans MS" panose="030F0702030302020204" pitchFamily="66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B0B063B-0837-E42C-540C-9AB80E104366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35652" y="5357312"/>
            <a:ext cx="1530229" cy="21398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0189493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FA0D73-6E09-8507-632C-168EEF4A47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657E13F-01B3-7A18-D951-3B9F4B4D6BE8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240354" y="186430"/>
            <a:ext cx="720827" cy="83099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228A339-9CB5-A721-7FAB-D61A3B202436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35652" y="5357312"/>
            <a:ext cx="1530229" cy="2139881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1111BDB-8E0E-38EA-492F-82D42862B031}"/>
              </a:ext>
            </a:extLst>
          </p:cNvPr>
          <p:cNvSpPr txBox="1"/>
          <p:nvPr/>
        </p:nvSpPr>
        <p:spPr>
          <a:xfrm>
            <a:off x="479878" y="335845"/>
            <a:ext cx="10828482" cy="68634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GB" sz="44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j-ea"/>
                <a:cs typeface="+mj-cs"/>
              </a:rPr>
              <a:t>Benefits of a Fairtrade Co-operative</a:t>
            </a:r>
          </a:p>
          <a:p>
            <a:endParaRPr kumimoji="0" lang="en-GB" sz="44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mic Sans MS" panose="030F0702030302020204" pitchFamily="66" charset="0"/>
              <a:ea typeface="+mj-ea"/>
              <a:cs typeface="+mj-cs"/>
            </a:endParaRPr>
          </a:p>
          <a:p>
            <a:pPr marL="571500" marR="0" lvl="0" indent="-5715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Guaranteed minimum price for the tea</a:t>
            </a:r>
            <a:endParaRPr lang="en-GB" sz="4400" dirty="0">
              <a:solidFill>
                <a:prstClr val="black"/>
              </a:solidFill>
              <a:latin typeface="Comic Sans MS" panose="030F0702030302020204" pitchFamily="66" charset="0"/>
              <a:ea typeface="+mj-ea"/>
              <a:cs typeface="+mj-cs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GB" sz="4400" dirty="0">
                <a:solidFill>
                  <a:prstClr val="black"/>
                </a:solidFill>
                <a:latin typeface="Comic Sans MS" panose="030F0702030302020204" pitchFamily="66" charset="0"/>
                <a:ea typeface="+mj-ea"/>
                <a:cs typeface="+mj-cs"/>
              </a:rPr>
              <a:t>Fairer Payments to farmers (10,000)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GB" sz="4400" dirty="0">
                <a:solidFill>
                  <a:prstClr val="black"/>
                </a:solidFill>
                <a:latin typeface="Comic Sans MS" panose="030F0702030302020204" pitchFamily="66" charset="0"/>
                <a:ea typeface="+mj-ea"/>
                <a:cs typeface="+mj-cs"/>
              </a:rPr>
              <a:t>No child labour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GB" sz="4400" dirty="0">
                <a:solidFill>
                  <a:prstClr val="black"/>
                </a:solidFill>
                <a:latin typeface="Comic Sans MS" panose="030F0702030302020204" pitchFamily="66" charset="0"/>
                <a:ea typeface="+mj-ea"/>
                <a:cs typeface="+mj-cs"/>
              </a:rPr>
              <a:t>Safe working conditions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GB" sz="4400" dirty="0">
                <a:solidFill>
                  <a:prstClr val="black"/>
                </a:solidFill>
                <a:latin typeface="Comic Sans MS" panose="030F0702030302020204" pitchFamily="66" charset="0"/>
                <a:ea typeface="+mj-ea"/>
                <a:cs typeface="+mj-cs"/>
              </a:rPr>
              <a:t>Respect for the environment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GB" sz="4400" dirty="0">
                <a:solidFill>
                  <a:prstClr val="black"/>
                </a:solidFill>
                <a:latin typeface="Comic Sans MS" panose="030F0702030302020204" pitchFamily="66" charset="0"/>
                <a:ea typeface="+mj-ea"/>
                <a:cs typeface="+mj-cs"/>
              </a:rPr>
              <a:t>Fairtrade Premium</a:t>
            </a:r>
          </a:p>
          <a:p>
            <a:pPr marL="571500" marR="0" lvl="0" indent="-5715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Training</a:t>
            </a:r>
          </a:p>
          <a:p>
            <a:endParaRPr lang="en-GB" sz="4400" dirty="0"/>
          </a:p>
        </p:txBody>
      </p:sp>
    </p:spTree>
    <p:extLst>
      <p:ext uri="{BB962C8B-B14F-4D97-AF65-F5344CB8AC3E}">
        <p14:creationId xmlns:p14="http://schemas.microsoft.com/office/powerpoint/2010/main" val="2499427553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D3A619-C62F-1574-F64A-EE98807A17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141FF91-F9F1-D733-FF4E-D701C5F9BDD6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240354" y="186430"/>
            <a:ext cx="720827" cy="83099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C3AFC1B-ACCE-46E7-F6AF-BB904E2998E7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35652" y="5357312"/>
            <a:ext cx="1530229" cy="2139881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4E0C2FBF-9C01-F19F-66CA-92B2CB35F915}"/>
              </a:ext>
            </a:extLst>
          </p:cNvPr>
          <p:cNvSpPr txBox="1"/>
          <p:nvPr/>
        </p:nvSpPr>
        <p:spPr>
          <a:xfrm>
            <a:off x="415599" y="432770"/>
            <a:ext cx="10543271" cy="61863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4400" dirty="0">
                <a:latin typeface="Comic Sans MS" panose="030F0702030302020204" pitchFamily="66" charset="0"/>
              </a:rPr>
              <a:t>What is the Fairtrade Premium?</a:t>
            </a:r>
          </a:p>
          <a:p>
            <a:endParaRPr lang="en-GB" sz="4400" dirty="0">
              <a:latin typeface="Comic Sans MS" panose="030F0702030302020204" pitchFamily="66" charset="0"/>
            </a:endParaRPr>
          </a:p>
          <a:p>
            <a:r>
              <a:rPr lang="en-GB" sz="4400" dirty="0">
                <a:latin typeface="Comic Sans MS" panose="030F0702030302020204" pitchFamily="66" charset="0"/>
              </a:rPr>
              <a:t>Fairtrade Premium is an amount </a:t>
            </a:r>
          </a:p>
          <a:p>
            <a:r>
              <a:rPr lang="en-GB" sz="4400" dirty="0">
                <a:latin typeface="Comic Sans MS" panose="030F0702030302020204" pitchFamily="66" charset="0"/>
              </a:rPr>
              <a:t>of money paid to the co-operative from</a:t>
            </a:r>
          </a:p>
          <a:p>
            <a:r>
              <a:rPr lang="en-GB" sz="4400" dirty="0">
                <a:latin typeface="Comic Sans MS" panose="030F0702030302020204" pitchFamily="66" charset="0"/>
              </a:rPr>
              <a:t>the buyers of the tea.</a:t>
            </a:r>
          </a:p>
          <a:p>
            <a:endParaRPr lang="en-GB" sz="4400" dirty="0">
              <a:latin typeface="Comic Sans MS" panose="030F0702030302020204" pitchFamily="66" charset="0"/>
            </a:endParaRPr>
          </a:p>
          <a:p>
            <a:r>
              <a:rPr lang="en-GB" sz="4400" dirty="0">
                <a:latin typeface="Comic Sans MS" panose="030F0702030302020204" pitchFamily="66" charset="0"/>
              </a:rPr>
              <a:t>An additional 36p is paid in Fairtrade </a:t>
            </a:r>
          </a:p>
          <a:p>
            <a:r>
              <a:rPr lang="en-GB" sz="4400" dirty="0">
                <a:latin typeface="Comic Sans MS" panose="030F0702030302020204" pitchFamily="66" charset="0"/>
              </a:rPr>
              <a:t>Premium for every kilogramme of </a:t>
            </a:r>
          </a:p>
          <a:p>
            <a:r>
              <a:rPr lang="en-GB" sz="4400" dirty="0">
                <a:latin typeface="Comic Sans MS" panose="030F0702030302020204" pitchFamily="66" charset="0"/>
              </a:rPr>
              <a:t>black tea sold</a:t>
            </a:r>
          </a:p>
        </p:txBody>
      </p:sp>
    </p:spTree>
    <p:extLst>
      <p:ext uri="{BB962C8B-B14F-4D97-AF65-F5344CB8AC3E}">
        <p14:creationId xmlns:p14="http://schemas.microsoft.com/office/powerpoint/2010/main" val="2740894168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903216-AA49-C829-66E7-635C5AF0D7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9FBB837-4619-8983-2F16-6246EA406CB3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240354" y="186430"/>
            <a:ext cx="720827" cy="83099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1C24015-6CEE-8520-7279-B38FD0C1628E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35652" y="5357312"/>
            <a:ext cx="1530229" cy="2139881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54061F57-15BA-550A-83FA-9A60B091F873}"/>
              </a:ext>
            </a:extLst>
          </p:cNvPr>
          <p:cNvSpPr txBox="1"/>
          <p:nvPr/>
        </p:nvSpPr>
        <p:spPr>
          <a:xfrm>
            <a:off x="148856" y="278881"/>
            <a:ext cx="11249246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dirty="0">
                <a:latin typeface="Comic Sans MS" panose="030F0702030302020204" pitchFamily="66" charset="0"/>
              </a:rPr>
              <a:t>Since 2006 </a:t>
            </a:r>
            <a:r>
              <a:rPr lang="en-GB" sz="4000" dirty="0" err="1">
                <a:latin typeface="Comic Sans MS" panose="030F0702030302020204" pitchFamily="66" charset="0"/>
              </a:rPr>
              <a:t>Sireet</a:t>
            </a:r>
            <a:r>
              <a:rPr lang="en-GB" sz="4000" dirty="0">
                <a:latin typeface="Comic Sans MS" panose="030F0702030302020204" pitchFamily="66" charset="0"/>
              </a:rPr>
              <a:t> Co-operative has invested their Fairtrade Premium in:</a:t>
            </a:r>
          </a:p>
          <a:p>
            <a:endParaRPr lang="en-GB" sz="4000" dirty="0">
              <a:latin typeface="Comic Sans MS" panose="030F0702030302020204" pitchFamily="66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4000" dirty="0">
                <a:latin typeface="Comic Sans MS" panose="030F0702030302020204" pitchFamily="66" charset="0"/>
              </a:rPr>
              <a:t>  £300,000 spent on bursaries </a:t>
            </a:r>
          </a:p>
          <a:p>
            <a:r>
              <a:rPr lang="en-GB" sz="4000" dirty="0">
                <a:latin typeface="Comic Sans MS" panose="030F0702030302020204" pitchFamily="66" charset="0"/>
              </a:rPr>
              <a:t>    for over 5,000 Secondary School and     	 	College students</a:t>
            </a:r>
          </a:p>
          <a:p>
            <a:endParaRPr lang="en-GB" sz="4000" dirty="0">
              <a:latin typeface="Comic Sans MS" panose="030F0702030302020204" pitchFamily="66" charset="0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GB" sz="4000" dirty="0">
                <a:latin typeface="Comic Sans MS" panose="030F0702030302020204" pitchFamily="66" charset="0"/>
              </a:rPr>
              <a:t>£2,500 revolving loan scheme for staff </a:t>
            </a:r>
          </a:p>
        </p:txBody>
      </p:sp>
    </p:spTree>
    <p:extLst>
      <p:ext uri="{BB962C8B-B14F-4D97-AF65-F5344CB8AC3E}">
        <p14:creationId xmlns:p14="http://schemas.microsoft.com/office/powerpoint/2010/main" val="42325891"/>
      </p:ext>
    </p:extLst>
  </p:cSld>
  <p:clrMapOvr>
    <a:masterClrMapping/>
  </p:clrMapOvr>
</p:sld>
</file>

<file path=ppt/slides/slide4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>
          <a:extLst>
            <a:ext uri="{FF2B5EF4-FFF2-40B4-BE49-F238E27FC236}">
              <a16:creationId xmlns:a16="http://schemas.microsoft.com/office/drawing/2014/main" id="{3376957D-DF13-F743-5C97-CACFB66B0E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5FFA8F4-A073-3762-664C-458CEF509458}"/>
              </a:ext>
            </a:extLst>
          </p:cNvPr>
          <p:cNvPicPr>
            <a:picLocks noChangeAspect="1"/>
          </p:cNvPicPr>
          <p:nvPr/>
        </p:nvPicPr>
        <p:blipFill>
          <a:blip cstate="email"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240354" y="186430"/>
            <a:ext cx="720827" cy="83099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4AE2049-46B9-49A2-7762-24A6E068F539}"/>
              </a:ext>
            </a:extLst>
          </p:cNvPr>
          <p:cNvPicPr>
            <a:picLocks noChangeAspect="1"/>
          </p:cNvPicPr>
          <p:nvPr/>
        </p:nvPicPr>
        <p:blipFill>
          <a:blip cstate="email"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35652" y="5357312"/>
            <a:ext cx="1530229" cy="2139881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25630D7C-F506-EF30-D03C-389CC8E82E09}"/>
              </a:ext>
            </a:extLst>
          </p:cNvPr>
          <p:cNvPicPr>
            <a:picLocks noChangeAspect="1"/>
          </p:cNvPicPr>
          <p:nvPr/>
        </p:nvPicPr>
        <p:blipFill>
          <a:blip cstate="email"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00864" y="186430"/>
            <a:ext cx="5467135" cy="6459576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E9566F22-E68A-A3F5-B9BF-9E937B106094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b="115" l="165" r="83" t="417"/>
          <a:stretch>
            <a:fillRect/>
          </a:stretch>
        </p:blipFill>
        <p:spPr>
          <a:xfrm>
            <a:off x="1000124" y="0"/>
            <a:ext cx="2876550" cy="493360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3F1FB4B4-56F7-F501-4F11-19E9A34D06C3}"/>
              </a:ext>
            </a:extLst>
          </p:cNvPr>
          <p:cNvPicPr>
            <a:picLocks noChangeAspect="1"/>
          </p:cNvPicPr>
          <p:nvPr/>
        </p:nvPicPr>
        <p:blipFill>
          <a:blip cstate="email"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3607" y="5121427"/>
            <a:ext cx="3889585" cy="15180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64362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87CDF0-8DE1-4CB9-4720-B702280409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E04A109-9647-C3EB-7AA2-831069FE454B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56844" y="115741"/>
            <a:ext cx="1397579" cy="1609021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345696F5-3A65-F159-BB4E-7EEB8E2328F4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85667" y="5675367"/>
            <a:ext cx="2078916" cy="106689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96A9D70-F759-594D-07B3-2EAA7439185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38225" y="-27918"/>
            <a:ext cx="8020050" cy="6913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0671740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DC4270-7174-61E8-CC69-52BDE47190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C062C6B-1D3E-73A4-1872-59A1C12FC12D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240354" y="186430"/>
            <a:ext cx="720827" cy="83099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D3FBD9D-6189-6D20-0A06-696944431062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35652" y="5357312"/>
            <a:ext cx="1530229" cy="2139881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24B2621-226F-13B8-DB0A-C1A85FDA5731}"/>
              </a:ext>
            </a:extLst>
          </p:cNvPr>
          <p:cNvSpPr txBox="1"/>
          <p:nvPr/>
        </p:nvSpPr>
        <p:spPr>
          <a:xfrm>
            <a:off x="447933" y="874455"/>
            <a:ext cx="9882316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GB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14 school projects including </a:t>
            </a:r>
          </a:p>
          <a:p>
            <a:pPr marL="571500" marR="0" lvl="0" indent="-5715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4000" dirty="0">
                <a:solidFill>
                  <a:prstClr val="black"/>
                </a:solidFill>
                <a:latin typeface="Comic Sans MS" panose="030F0702030302020204" pitchFamily="66" charset="0"/>
              </a:rPr>
              <a:t> </a:t>
            </a:r>
            <a:r>
              <a:rPr kumimoji="0" lang="en-GB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science labs, </a:t>
            </a:r>
          </a:p>
          <a:p>
            <a:pPr marL="571500" marR="0" lvl="0" indent="-5715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classrooms</a:t>
            </a:r>
          </a:p>
          <a:p>
            <a:pPr marL="571500" marR="0" lvl="0" indent="-5715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modern kitchens </a:t>
            </a:r>
          </a:p>
        </p:txBody>
      </p:sp>
    </p:spTree>
    <p:extLst>
      <p:ext uri="{BB962C8B-B14F-4D97-AF65-F5344CB8AC3E}">
        <p14:creationId xmlns:p14="http://schemas.microsoft.com/office/powerpoint/2010/main" val="2071698040"/>
      </p:ext>
    </p:extLst>
  </p:cSld>
  <p:clrMapOvr>
    <a:masterClrMapping/>
  </p:clrMapOvr>
</p:sld>
</file>

<file path=ppt/slides/slide5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>
          <a:extLst>
            <a:ext uri="{FF2B5EF4-FFF2-40B4-BE49-F238E27FC236}">
              <a16:creationId xmlns:a16="http://schemas.microsoft.com/office/drawing/2014/main" id="{9A9C9982-1184-1889-D7A7-71F3DABBB3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913FC63-2042-C534-4B9F-5C4658B5F97E}"/>
              </a:ext>
            </a:extLst>
          </p:cNvPr>
          <p:cNvPicPr>
            <a:picLocks noChangeAspect="1"/>
          </p:cNvPicPr>
          <p:nvPr/>
        </p:nvPicPr>
        <p:blipFill>
          <a:blip cstate="email"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240354" y="186430"/>
            <a:ext cx="720827" cy="83099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8F7394B-32D7-7F9A-D463-475D79A8F99D}"/>
              </a:ext>
            </a:extLst>
          </p:cNvPr>
          <p:cNvPicPr>
            <a:picLocks noChangeAspect="1"/>
          </p:cNvPicPr>
          <p:nvPr/>
        </p:nvPicPr>
        <p:blipFill>
          <a:blip cstate="email"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35652" y="5357312"/>
            <a:ext cx="1530229" cy="2139881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581973D9-464C-37ED-F2B6-47B529F131CA}"/>
              </a:ext>
            </a:extLst>
          </p:cNvPr>
          <p:cNvPicPr>
            <a:picLocks noChangeAspect="1"/>
          </p:cNvPicPr>
          <p:nvPr/>
        </p:nvPicPr>
        <p:blipFill>
          <a:blip cstate="email"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63716"/>
            <a:ext cx="4913802" cy="36884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EE646D3-8132-0602-BD83-D46268AEB24B}"/>
              </a:ext>
            </a:extLst>
          </p:cNvPr>
          <p:cNvPicPr>
            <a:picLocks noChangeAspect="1"/>
          </p:cNvPicPr>
          <p:nvPr/>
        </p:nvPicPr>
        <p:blipFill>
          <a:blip cstate="email"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246" t="74"/>
          <a:stretch>
            <a:fillRect/>
          </a:stretch>
        </p:blipFill>
        <p:spPr>
          <a:xfrm>
            <a:off x="4573392" y="3360420"/>
            <a:ext cx="6565961" cy="349758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AED228F1-1A01-D701-4877-EC78CD145DEE}"/>
              </a:ext>
            </a:extLst>
          </p:cNvPr>
          <p:cNvSpPr txBox="1"/>
          <p:nvPr/>
        </p:nvSpPr>
        <p:spPr>
          <a:xfrm>
            <a:off x="5116010" y="482592"/>
            <a:ext cx="5801588" cy="1323439"/>
          </a:xfrm>
          <a:prstGeom prst="rect">
            <a:avLst/>
          </a:prstGeom>
          <a:noFill/>
        </p:spPr>
        <p:txBody>
          <a:bodyPr rtlCol="0" wrap="none">
            <a:spAutoFit/>
          </a:bodyPr>
          <a:lstStyle/>
          <a:p>
            <a:r>
              <a:rPr dirty="0" err="1" lang="en-GB" sz="4000">
                <a:latin charset="0" panose="030F0702030302020204" pitchFamily="66" typeface="Comic Sans MS"/>
              </a:rPr>
              <a:t>Cheptabach</a:t>
            </a:r>
            <a:r>
              <a:rPr dirty="0" lang="en-GB" sz="4000">
                <a:latin charset="0" panose="030F0702030302020204" pitchFamily="66" typeface="Comic Sans MS"/>
              </a:rPr>
              <a:t> Secondary </a:t>
            </a:r>
          </a:p>
          <a:p>
            <a:r>
              <a:rPr dirty="0" lang="en-GB" sz="4000">
                <a:latin charset="0" panose="030F0702030302020204" pitchFamily="66" typeface="Comic Sans MS"/>
              </a:rPr>
              <a:t>School Laboratory</a:t>
            </a:r>
          </a:p>
        </p:txBody>
      </p:sp>
    </p:spTree>
    <p:extLst>
      <p:ext uri="{BB962C8B-B14F-4D97-AF65-F5344CB8AC3E}">
        <p14:creationId xmlns:p14="http://schemas.microsoft.com/office/powerpoint/2010/main" val="501880192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D644DA-A1D6-6111-A4C5-4DC35CA9B7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2694F27-12E5-AADA-93F7-18B93B34F4BE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240354" y="186430"/>
            <a:ext cx="720827" cy="83099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737EBCA-36D4-1528-6732-EE276E41A99B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35652" y="5357312"/>
            <a:ext cx="1530229" cy="2139881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9C500D8-EC4A-EE1B-81FD-B8A96CE2DCA1}"/>
              </a:ext>
            </a:extLst>
          </p:cNvPr>
          <p:cNvSpPr txBox="1"/>
          <p:nvPr/>
        </p:nvSpPr>
        <p:spPr>
          <a:xfrm>
            <a:off x="942974" y="355707"/>
            <a:ext cx="8841105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GB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8 water projects including</a:t>
            </a:r>
          </a:p>
          <a:p>
            <a:pPr marR="0" lvl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GB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mic Sans MS" panose="030F0702030302020204" pitchFamily="66" charset="0"/>
              <a:ea typeface="+mn-ea"/>
              <a:cs typeface="+mn-cs"/>
            </a:endParaRPr>
          </a:p>
          <a:p>
            <a:pPr marL="571500" marR="0" lvl="0" indent="-5715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4000" dirty="0">
                <a:solidFill>
                  <a:prstClr val="black"/>
                </a:solidFill>
                <a:latin typeface="Comic Sans MS" panose="030F0702030302020204" pitchFamily="66" charset="0"/>
              </a:rPr>
              <a:t> Water </a:t>
            </a:r>
            <a:r>
              <a:rPr kumimoji="0" lang="en-GB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tanks </a:t>
            </a:r>
          </a:p>
          <a:p>
            <a:pPr marL="571500" marR="0" lvl="0" indent="-5715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4000" dirty="0">
                <a:solidFill>
                  <a:prstClr val="black"/>
                </a:solidFill>
                <a:latin typeface="Comic Sans MS" panose="030F0702030302020204" pitchFamily="66" charset="0"/>
              </a:rPr>
              <a:t>  B</a:t>
            </a:r>
            <a:r>
              <a:rPr kumimoji="0" lang="en-GB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oreholes</a:t>
            </a:r>
            <a:r>
              <a:rPr kumimoji="0" lang="en-GB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or well</a:t>
            </a:r>
          </a:p>
        </p:txBody>
      </p:sp>
    </p:spTree>
    <p:extLst>
      <p:ext uri="{BB962C8B-B14F-4D97-AF65-F5344CB8AC3E}">
        <p14:creationId xmlns:p14="http://schemas.microsoft.com/office/powerpoint/2010/main" val="1374722851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296A3C-682E-3D5D-14AF-69A042E0BA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C9833FA-2A76-69F4-2323-AF8726D90585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240354" y="186430"/>
            <a:ext cx="720827" cy="83099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93C49FF-C275-0967-7FD2-EC6712C4F142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35652" y="5357312"/>
            <a:ext cx="1530229" cy="2139881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B46C0928-5D70-620E-D395-EB94297D0AFD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4127350" cy="2865368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6B7BD7EF-2C54-F904-8C54-56092A5275CD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37048" y="0"/>
            <a:ext cx="5255207" cy="3993226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D60B7924-991F-A90E-013D-839EDAE483B3}"/>
              </a:ext>
            </a:extLst>
          </p:cNvPr>
          <p:cNvSpPr txBox="1"/>
          <p:nvPr/>
        </p:nvSpPr>
        <p:spPr>
          <a:xfrm>
            <a:off x="271509" y="3854844"/>
            <a:ext cx="10867077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600" dirty="0">
                <a:latin typeface="Comic Sans MS" panose="030F0702030302020204" pitchFamily="66" charset="0"/>
              </a:rPr>
              <a:t>These water tanks are </a:t>
            </a:r>
          </a:p>
          <a:p>
            <a:r>
              <a:rPr lang="en-GB" sz="3600" dirty="0">
                <a:latin typeface="Comic Sans MS" panose="030F0702030302020204" pitchFamily="66" charset="0"/>
              </a:rPr>
              <a:t>gravity fed so very sustainable.  They each serve </a:t>
            </a:r>
          </a:p>
          <a:p>
            <a:r>
              <a:rPr lang="en-GB" sz="3600" dirty="0">
                <a:latin typeface="Comic Sans MS" panose="030F0702030302020204" pitchFamily="66" charset="0"/>
              </a:rPr>
              <a:t>around 1500-3000 people in the community and </a:t>
            </a:r>
          </a:p>
          <a:p>
            <a:r>
              <a:rPr lang="en-GB" sz="3600" dirty="0">
                <a:latin typeface="Comic Sans MS" panose="030F0702030302020204" pitchFamily="66" charset="0"/>
              </a:rPr>
              <a:t>are used for drinking, washing and agriculture</a:t>
            </a:r>
            <a:r>
              <a:rPr lang="en-GB" sz="3200" dirty="0">
                <a:latin typeface="Comic Sans MS" panose="030F0702030302020204" pitchFamily="66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415389910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BE0B3D-BC35-FA14-A0DF-1BF89F23E8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04FECEA-3EC1-A3DF-5762-C608C9D27CB8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240354" y="186430"/>
            <a:ext cx="720827" cy="83099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FFBEC33-67B2-B0B7-727D-187789765D0B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35652" y="5357312"/>
            <a:ext cx="1530229" cy="2139881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B53CE2D6-06AA-79D9-25FC-DFE18A3621B6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5444200" cy="557832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86E0E12-719A-29C9-9522-2A5971622170}"/>
              </a:ext>
            </a:extLst>
          </p:cNvPr>
          <p:cNvSpPr txBox="1"/>
          <p:nvPr/>
        </p:nvSpPr>
        <p:spPr>
          <a:xfrm>
            <a:off x="5672266" y="601928"/>
            <a:ext cx="6312947" cy="507831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600" dirty="0">
                <a:latin typeface="Comic Sans MS" panose="030F0702030302020204" pitchFamily="66" charset="0"/>
              </a:rPr>
              <a:t>Kaputi Water Project</a:t>
            </a:r>
          </a:p>
          <a:p>
            <a:endParaRPr lang="en-GB" sz="3600" dirty="0">
              <a:latin typeface="Comic Sans MS" panose="030F0702030302020204" pitchFamily="66" charset="0"/>
            </a:endParaRPr>
          </a:p>
          <a:p>
            <a:r>
              <a:rPr lang="en-GB" sz="3600" dirty="0">
                <a:latin typeface="Comic Sans MS" panose="030F0702030302020204" pitchFamily="66" charset="0"/>
              </a:rPr>
              <a:t>Mrs </a:t>
            </a:r>
            <a:r>
              <a:rPr lang="en-GB" sz="3600" dirty="0" err="1">
                <a:latin typeface="Comic Sans MS" panose="030F0702030302020204" pitchFamily="66" charset="0"/>
              </a:rPr>
              <a:t>Kobot</a:t>
            </a:r>
            <a:r>
              <a:rPr lang="en-GB" sz="3600" dirty="0">
                <a:latin typeface="Comic Sans MS" panose="030F0702030302020204" pitchFamily="66" charset="0"/>
              </a:rPr>
              <a:t> Arusei was </a:t>
            </a:r>
          </a:p>
          <a:p>
            <a:r>
              <a:rPr lang="en-GB" sz="3600" dirty="0">
                <a:latin typeface="Comic Sans MS" panose="030F0702030302020204" pitchFamily="66" charset="0"/>
              </a:rPr>
              <a:t>over 90 years old and had to</a:t>
            </a:r>
          </a:p>
          <a:p>
            <a:r>
              <a:rPr lang="en-GB" sz="3600" dirty="0">
                <a:latin typeface="Comic Sans MS" panose="030F0702030302020204" pitchFamily="66" charset="0"/>
              </a:rPr>
              <a:t>walk over 2 kms up and </a:t>
            </a:r>
          </a:p>
          <a:p>
            <a:r>
              <a:rPr lang="en-GB" sz="3600" dirty="0">
                <a:latin typeface="Comic Sans MS" panose="030F0702030302020204" pitchFamily="66" charset="0"/>
              </a:rPr>
              <a:t>down a steep hill to fetch</a:t>
            </a:r>
          </a:p>
          <a:p>
            <a:r>
              <a:rPr lang="en-GB" sz="3600" dirty="0">
                <a:latin typeface="Comic Sans MS" panose="030F0702030302020204" pitchFamily="66" charset="0"/>
              </a:rPr>
              <a:t> water. Now she only has </a:t>
            </a:r>
          </a:p>
          <a:p>
            <a:r>
              <a:rPr lang="en-GB" sz="3600" dirty="0">
                <a:latin typeface="Comic Sans MS" panose="030F0702030302020204" pitchFamily="66" charset="0"/>
              </a:rPr>
              <a:t>to walk 50 meters to</a:t>
            </a:r>
          </a:p>
          <a:p>
            <a:r>
              <a:rPr lang="en-GB" sz="3600" dirty="0">
                <a:latin typeface="Comic Sans MS" panose="030F0702030302020204" pitchFamily="66" charset="0"/>
              </a:rPr>
              <a:t>fetch her water.</a:t>
            </a:r>
          </a:p>
        </p:txBody>
      </p:sp>
    </p:spTree>
    <p:extLst>
      <p:ext uri="{BB962C8B-B14F-4D97-AF65-F5344CB8AC3E}">
        <p14:creationId xmlns:p14="http://schemas.microsoft.com/office/powerpoint/2010/main" val="82117823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1C77D1-0A94-7F0F-C86C-5E810444F7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C445770-D926-7AAF-46BF-0D3FB409C52F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240354" y="186430"/>
            <a:ext cx="720827" cy="83099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0645407-BFF1-185E-8A0A-ED9271294E45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35652" y="5357312"/>
            <a:ext cx="1530229" cy="2139881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CA4FA214-D73A-A4FD-5770-7B2A7A3B4E31}"/>
              </a:ext>
            </a:extLst>
          </p:cNvPr>
          <p:cNvSpPr txBox="1"/>
          <p:nvPr/>
        </p:nvSpPr>
        <p:spPr>
          <a:xfrm>
            <a:off x="826722" y="601928"/>
            <a:ext cx="6902852" cy="7478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4000" dirty="0">
                <a:latin typeface="Comic Sans MS" panose="030F0702030302020204" pitchFamily="66" charset="0"/>
              </a:rPr>
              <a:t>9 Medical Projects including</a:t>
            </a:r>
          </a:p>
          <a:p>
            <a:pPr marL="571500" marR="0" lvl="0" indent="-5715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4000" dirty="0">
                <a:latin typeface="Comic Sans MS" panose="030F0702030302020204" pitchFamily="66" charset="0"/>
              </a:rPr>
              <a:t>Dispensaries</a:t>
            </a:r>
          </a:p>
          <a:p>
            <a:pPr marL="571500" marR="0" lvl="0" indent="-5715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4000" dirty="0">
                <a:latin typeface="Comic Sans MS" panose="030F0702030302020204" pitchFamily="66" charset="0"/>
              </a:rPr>
              <a:t>Laboratories</a:t>
            </a:r>
          </a:p>
          <a:p>
            <a:pPr marL="571500" marR="0" lvl="0" indent="-5715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4000" dirty="0">
                <a:latin typeface="Comic Sans MS" panose="030F0702030302020204" pitchFamily="66" charset="0"/>
              </a:rPr>
              <a:t>Outpatient clinics</a:t>
            </a:r>
          </a:p>
          <a:p>
            <a:pPr marL="571500" marR="0" lvl="0" indent="-5715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4000" dirty="0">
                <a:latin typeface="Comic Sans MS" panose="030F0702030302020204" pitchFamily="66" charset="0"/>
              </a:rPr>
              <a:t>Maternity wings</a:t>
            </a:r>
          </a:p>
          <a:p>
            <a:pPr marL="571500" marR="0" lvl="0" indent="-5715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4000" dirty="0">
                <a:latin typeface="Comic Sans MS" panose="030F0702030302020204" pitchFamily="66" charset="0"/>
              </a:rPr>
              <a:t>Medical staff houses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mic Sans MS" panose="030F0702030302020204" pitchFamily="66" charset="0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4000" dirty="0">
              <a:solidFill>
                <a:prstClr val="black"/>
              </a:solidFill>
              <a:latin typeface="Comic Sans MS" panose="030F0702030302020204" pitchFamily="66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mic Sans MS" panose="030F0702030302020204" pitchFamily="66" charset="0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4000" dirty="0">
              <a:solidFill>
                <a:prstClr val="black"/>
              </a:solidFill>
              <a:latin typeface="Comic Sans MS" panose="030F0702030302020204" pitchFamily="66" charset="0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GB" sz="4000" dirty="0">
              <a:latin typeface="Comic Sans MS" panose="030F0702030302020204" pitchFamily="66" charset="0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GB" sz="40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1141217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D39D85-2EBE-E200-2FC6-EF078241A9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229F5C6-91C4-3BDF-F70C-A33814969057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240354" y="186430"/>
            <a:ext cx="720827" cy="83099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8D14E8F-2742-76F3-C462-639A5801EE94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35652" y="5357312"/>
            <a:ext cx="1530229" cy="2139881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75397689-D38A-AE18-9E41-A029DBE1F75D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59362" y="1309814"/>
            <a:ext cx="7748688" cy="516376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A41407F-4510-97A9-D25E-8389E51EF4AE}"/>
              </a:ext>
            </a:extLst>
          </p:cNvPr>
          <p:cNvSpPr txBox="1"/>
          <p:nvPr/>
        </p:nvSpPr>
        <p:spPr>
          <a:xfrm>
            <a:off x="1497330" y="601928"/>
            <a:ext cx="616867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4000" dirty="0" err="1">
                <a:latin typeface="Comic Sans MS" panose="030F0702030302020204" pitchFamily="66" charset="0"/>
              </a:rPr>
              <a:t>Kiropket</a:t>
            </a:r>
            <a:r>
              <a:rPr lang="en-GB" sz="4000" dirty="0">
                <a:latin typeface="Comic Sans MS" panose="030F0702030302020204" pitchFamily="66" charset="0"/>
              </a:rPr>
              <a:t> Maternity Wing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ACE4F54-9F25-D736-73EA-3FB67D542B9E}"/>
              </a:ext>
            </a:extLst>
          </p:cNvPr>
          <p:cNvSpPr txBox="1"/>
          <p:nvPr/>
        </p:nvSpPr>
        <p:spPr>
          <a:xfrm>
            <a:off x="0" y="1525798"/>
            <a:ext cx="3828292" cy="5078313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GB" sz="3600" dirty="0">
                <a:latin typeface="Comic Sans MS" panose="030F0702030302020204" pitchFamily="66" charset="0"/>
              </a:rPr>
              <a:t>Over 100 babies</a:t>
            </a:r>
          </a:p>
          <a:p>
            <a:r>
              <a:rPr lang="en-GB" sz="3600" dirty="0">
                <a:latin typeface="Comic Sans MS" panose="030F0702030302020204" pitchFamily="66" charset="0"/>
              </a:rPr>
              <a:t>have been born</a:t>
            </a:r>
          </a:p>
          <a:p>
            <a:r>
              <a:rPr lang="en-GB" sz="3600" dirty="0">
                <a:latin typeface="Comic Sans MS" panose="030F0702030302020204" pitchFamily="66" charset="0"/>
              </a:rPr>
              <a:t>in this </a:t>
            </a:r>
          </a:p>
          <a:p>
            <a:r>
              <a:rPr lang="en-GB" sz="3600" dirty="0">
                <a:latin typeface="Comic Sans MS" panose="030F0702030302020204" pitchFamily="66" charset="0"/>
              </a:rPr>
              <a:t>Maternity Wing.</a:t>
            </a:r>
          </a:p>
          <a:p>
            <a:r>
              <a:rPr lang="en-GB" sz="3600" dirty="0">
                <a:latin typeface="Comic Sans MS" panose="030F0702030302020204" pitchFamily="66" charset="0"/>
              </a:rPr>
              <a:t>Classes  </a:t>
            </a:r>
          </a:p>
          <a:p>
            <a:r>
              <a:rPr lang="en-GB" sz="3600" dirty="0">
                <a:latin typeface="Comic Sans MS" panose="030F0702030302020204" pitchFamily="66" charset="0"/>
              </a:rPr>
              <a:t>for mothers and </a:t>
            </a:r>
          </a:p>
          <a:p>
            <a:r>
              <a:rPr lang="en-GB" sz="3600" dirty="0">
                <a:latin typeface="Comic Sans MS" panose="030F0702030302020204" pitchFamily="66" charset="0"/>
              </a:rPr>
              <a:t>vaccination </a:t>
            </a:r>
          </a:p>
          <a:p>
            <a:r>
              <a:rPr lang="en-GB" sz="3600" dirty="0">
                <a:latin typeface="Comic Sans MS" panose="030F0702030302020204" pitchFamily="66" charset="0"/>
              </a:rPr>
              <a:t>clinics are held</a:t>
            </a:r>
          </a:p>
          <a:p>
            <a:r>
              <a:rPr lang="en-GB" sz="3600" dirty="0">
                <a:latin typeface="Comic Sans MS" panose="030F0702030302020204" pitchFamily="66" charset="0"/>
              </a:rPr>
              <a:t>here.</a:t>
            </a:r>
          </a:p>
        </p:txBody>
      </p:sp>
    </p:spTree>
    <p:extLst>
      <p:ext uri="{BB962C8B-B14F-4D97-AF65-F5344CB8AC3E}">
        <p14:creationId xmlns:p14="http://schemas.microsoft.com/office/powerpoint/2010/main" val="1537085363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722452-B45B-F59B-1FE4-4776888554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95A4D10B-C7A0-71A1-1C1E-7C547823D72A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56844" y="115741"/>
            <a:ext cx="1397579" cy="1609021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D998FCD-9176-DAE6-F539-B9A825EB8CBB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85667" y="5675367"/>
            <a:ext cx="2078916" cy="1066892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EC29FFB4-FA89-36A2-5CAE-F94B49547BDB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08009" y="-1"/>
            <a:ext cx="12192001" cy="685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844536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1190185-1CAA-2774-CFBE-EE0E906020F6}"/>
              </a:ext>
            </a:extLst>
          </p:cNvPr>
          <p:cNvSpPr txBox="1"/>
          <p:nvPr/>
        </p:nvSpPr>
        <p:spPr>
          <a:xfrm>
            <a:off x="179781" y="262273"/>
            <a:ext cx="10754686" cy="68634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dirty="0">
                <a:latin typeface="Comic Sans MS" panose="030F0702030302020204" pitchFamily="66" charset="0"/>
              </a:rPr>
              <a:t>				Fairtrade School Action</a:t>
            </a:r>
          </a:p>
          <a:p>
            <a:endParaRPr lang="en-GB" sz="4000" dirty="0">
              <a:latin typeface="Comic Sans MS" panose="030F0702030302020204" pitchFamily="66" charset="0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GB" sz="4000" dirty="0">
                <a:latin typeface="Comic Sans MS" panose="030F0702030302020204" pitchFamily="66" charset="0"/>
              </a:rPr>
              <a:t>Ask your teachers and your School Council to become a Fairtrade School.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GB" sz="4000" dirty="0">
                <a:latin typeface="Comic Sans MS" panose="030F0702030302020204" pitchFamily="66" charset="0"/>
              </a:rPr>
              <a:t>Go home and tell someone about Fairtrade.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GB" sz="4000" dirty="0">
                <a:latin typeface="Comic Sans MS" panose="030F0702030302020204" pitchFamily="66" charset="0"/>
              </a:rPr>
              <a:t>Encourage your family to buy a Fairtrade product regularly.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GB" sz="4000" dirty="0">
                <a:latin typeface="Comic Sans MS" panose="030F0702030302020204" pitchFamily="66" charset="0"/>
              </a:rPr>
              <a:t>Ask if Fairtrade products are used in the staffroom at your school.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GB" sz="4000" dirty="0">
              <a:latin typeface="Comic Sans MS" panose="030F0702030302020204" pitchFamily="66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6CD8883-054C-36D0-6804-79BCCA2741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50008" y="262272"/>
            <a:ext cx="1414287" cy="1630027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0A3DD071-37E4-B802-EAFE-72556027B19E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41330" y="6144322"/>
            <a:ext cx="1118527" cy="574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02807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01187F9-E0CB-D852-7BE3-797A4B173312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5299" y="0"/>
            <a:ext cx="10029826" cy="5641776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D23E1D3D-4DEB-0167-D474-00060ED79A79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56844" y="115741"/>
            <a:ext cx="1397579" cy="1609021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74849E15-C032-67BD-247D-8620426EBA61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85667" y="5675367"/>
            <a:ext cx="2078916" cy="1066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09092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9DDE58-0654-A9E6-01F2-1A48E019E4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40DB4EA3-CE06-00F2-D699-B74916FAA916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56844" y="115741"/>
            <a:ext cx="1397579" cy="1609021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9D0C04DD-0511-2407-0C60-5A7ED9EEF3A6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85667" y="5675367"/>
            <a:ext cx="2078916" cy="1066892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6E3405C7-F59B-0D19-1E4E-476AF471307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56098" y="0"/>
            <a:ext cx="5803654" cy="6858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2C72E81F-33B9-7EFB-754D-FA61D6BF1BFC}"/>
              </a:ext>
            </a:extLst>
          </p:cNvPr>
          <p:cNvSpPr txBox="1"/>
          <p:nvPr/>
        </p:nvSpPr>
        <p:spPr>
          <a:xfrm>
            <a:off x="228600" y="876300"/>
            <a:ext cx="533671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200" dirty="0">
                <a:latin typeface="Comic Sans MS" panose="030F0702030302020204" pitchFamily="66" charset="0"/>
              </a:rPr>
              <a:t>Tea growing areas in Kenya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B47BCC7-3364-013E-300B-616E7437FA47}"/>
              </a:ext>
            </a:extLst>
          </p:cNvPr>
          <p:cNvSpPr txBox="1"/>
          <p:nvPr/>
        </p:nvSpPr>
        <p:spPr>
          <a:xfrm>
            <a:off x="428625" y="3324225"/>
            <a:ext cx="2385589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200" dirty="0" err="1">
                <a:latin typeface="Comic Sans MS" panose="030F0702030302020204" pitchFamily="66" charset="0"/>
              </a:rPr>
              <a:t>Sireet</a:t>
            </a:r>
            <a:r>
              <a:rPr lang="en-GB" sz="3200" dirty="0">
                <a:latin typeface="Comic Sans MS" panose="030F0702030302020204" pitchFamily="66" charset="0"/>
              </a:rPr>
              <a:t> Tea </a:t>
            </a:r>
          </a:p>
          <a:p>
            <a:r>
              <a:rPr lang="en-GB" sz="3200" dirty="0">
                <a:latin typeface="Comic Sans MS" panose="030F0702030302020204" pitchFamily="66" charset="0"/>
              </a:rPr>
              <a:t>Nandi Hills</a:t>
            </a:r>
          </a:p>
          <a:p>
            <a:r>
              <a:rPr lang="en-GB" sz="3200" dirty="0">
                <a:latin typeface="Comic Sans MS" panose="030F0702030302020204" pitchFamily="66" charset="0"/>
              </a:rPr>
              <a:t>In Eldoret</a:t>
            </a: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AE1FDE2A-2AB1-0FE4-8194-DEDE660DFC10}"/>
              </a:ext>
            </a:extLst>
          </p:cNvPr>
          <p:cNvCxnSpPr/>
          <p:nvPr/>
        </p:nvCxnSpPr>
        <p:spPr>
          <a:xfrm flipV="1">
            <a:off x="1924050" y="3429000"/>
            <a:ext cx="2543175" cy="433834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79250455"/>
      </p:ext>
    </p:extLst>
  </p:cSld>
  <p:clrMapOvr>
    <a:masterClrMapping/>
  </p:clrMapOvr>
</p:sld>
</file>

<file path=ppt/slides/slide6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9D99E53-A1E0-A66F-36DE-7F4224CA74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74C7BE49-7D4A-0D09-7E82-F839B14B2DD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73" r="455"/>
          <a:stretch>
            <a:fillRect/>
          </a:stretch>
        </p:blipFill>
        <p:spPr>
          <a:xfrm>
            <a:off x="1" y="0"/>
            <a:ext cx="2666082" cy="2731127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E22AC45-9D31-55AF-BE77-942A7257DA6F}"/>
              </a:ext>
            </a:extLst>
          </p:cNvPr>
          <p:cNvSpPr txBox="1"/>
          <p:nvPr/>
        </p:nvSpPr>
        <p:spPr>
          <a:xfrm>
            <a:off x="3272714" y="675268"/>
            <a:ext cx="7119257" cy="3785652"/>
          </a:xfrm>
          <a:prstGeom prst="rect">
            <a:avLst/>
          </a:prstGeom>
          <a:noFill/>
        </p:spPr>
        <p:txBody>
          <a:bodyPr rtlCol="0" wrap="none">
            <a:spAutoFit/>
          </a:bodyPr>
          <a:lstStyle/>
          <a:p>
            <a:pPr algn="ctr"/>
            <a:r>
              <a:rPr dirty="0" lang="en-GB" sz="4800">
                <a:latin charset="0" panose="030F0702030302020204" pitchFamily="66" typeface="Comic Sans MS"/>
                <a:cs charset="0" panose="020B0604020202020204" pitchFamily="34" typeface="Arial"/>
              </a:rPr>
              <a:t>Thank you for attending</a:t>
            </a:r>
          </a:p>
          <a:p>
            <a:pPr algn="ctr"/>
            <a:r>
              <a:rPr dirty="0" lang="en-GB" sz="4800">
                <a:latin charset="0" panose="030F0702030302020204" pitchFamily="66" typeface="Comic Sans MS"/>
                <a:cs charset="0" panose="020B0604020202020204" pitchFamily="34" typeface="Arial"/>
              </a:rPr>
              <a:t>Devon Fairtrade</a:t>
            </a:r>
          </a:p>
          <a:p>
            <a:pPr algn="ctr"/>
            <a:r>
              <a:rPr dirty="0" lang="en-GB" sz="4800">
                <a:latin charset="0" panose="030F0702030302020204" pitchFamily="66" typeface="Comic Sans MS"/>
                <a:cs charset="0" panose="020B0604020202020204" pitchFamily="34" typeface="Arial"/>
              </a:rPr>
              <a:t>Schools’ Conference</a:t>
            </a:r>
          </a:p>
          <a:p>
            <a:pPr algn="ctr"/>
            <a:r>
              <a:rPr dirty="0" lang="en-GB" sz="4800">
                <a:latin charset="0" panose="030F0702030302020204" pitchFamily="66" typeface="Comic Sans MS"/>
                <a:cs charset="0" panose="020B0604020202020204" pitchFamily="34" typeface="Arial"/>
              </a:rPr>
              <a:t>2025</a:t>
            </a:r>
          </a:p>
          <a:p>
            <a:pPr algn="ctr"/>
            <a:r>
              <a:rPr dirty="0" lang="en-GB" sz="4800">
                <a:latin charset="0" panose="030F0702030302020204" pitchFamily="66" typeface="Comic Sans MS"/>
                <a:cs charset="0" panose="020B0604020202020204" pitchFamily="34" typeface="Arial"/>
              </a:rPr>
              <a:t>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D8E918E-7246-A4B7-46B9-0225FE993D64}"/>
              </a:ext>
            </a:extLst>
          </p:cNvPr>
          <p:cNvPicPr>
            <a:picLocks noChangeAspect="1"/>
          </p:cNvPicPr>
          <p:nvPr/>
        </p:nvPicPr>
        <p:blipFill>
          <a:blip cstate="email"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3429000"/>
            <a:ext cx="5124680" cy="342072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9F4DC7F-066B-2FBC-4CD7-CD58B541AB6C}"/>
              </a:ext>
            </a:extLst>
          </p:cNvPr>
          <p:cNvPicPr>
            <a:picLocks noChangeAspect="1"/>
          </p:cNvPicPr>
          <p:nvPr/>
        </p:nvPicPr>
        <p:blipFill>
          <a:blip cstate="email"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59048" y="5594686"/>
            <a:ext cx="2078916" cy="106689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0ED2F9CA-5ACC-8AB7-B3D4-98B15F2475BF}"/>
              </a:ext>
            </a:extLst>
          </p:cNvPr>
          <p:cNvPicPr>
            <a:picLocks noChangeAspect="1"/>
          </p:cNvPicPr>
          <p:nvPr/>
        </p:nvPicPr>
        <p:blipFill>
          <a:blip cstate="email"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22528" y="196422"/>
            <a:ext cx="1652159" cy="19021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65832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A15A69-C5AE-C5AF-CDBA-8F7180E7E4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6916F5B2-42AD-82A2-F3AA-2113EC23DCED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56844" y="115741"/>
            <a:ext cx="1397579" cy="1609021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7411C1EC-CA9E-AAD8-040B-E7815D243C2C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85667" y="5675367"/>
            <a:ext cx="2078916" cy="1066892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4373EA4C-2D16-31FC-3291-0EDF87538ED4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41554" y="-24036"/>
            <a:ext cx="5843078" cy="6902920"/>
          </a:xfrm>
          <a:prstGeom prst="rect">
            <a:avLst/>
          </a:prstGeom>
        </p:spPr>
      </p:pic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F102A4E9-D25C-2B3B-EB96-F2A943978462}"/>
              </a:ext>
            </a:extLst>
          </p:cNvPr>
          <p:cNvCxnSpPr>
            <a:cxnSpLocks/>
          </p:cNvCxnSpPr>
          <p:nvPr/>
        </p:nvCxnSpPr>
        <p:spPr>
          <a:xfrm>
            <a:off x="2733575" y="2367815"/>
            <a:ext cx="2223436" cy="1203158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938F1CF3-2A0B-F83B-6480-2CAAA747D6AC}"/>
              </a:ext>
            </a:extLst>
          </p:cNvPr>
          <p:cNvSpPr txBox="1"/>
          <p:nvPr/>
        </p:nvSpPr>
        <p:spPr>
          <a:xfrm>
            <a:off x="0" y="1491916"/>
            <a:ext cx="3512500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200" dirty="0" err="1">
                <a:latin typeface="Comic Sans MS" panose="030F0702030302020204" pitchFamily="66" charset="0"/>
              </a:rPr>
              <a:t>Sireet</a:t>
            </a:r>
            <a:r>
              <a:rPr lang="en-GB" sz="3200" dirty="0">
                <a:latin typeface="Comic Sans MS" panose="030F0702030302020204" pitchFamily="66" charset="0"/>
              </a:rPr>
              <a:t> Tea grown</a:t>
            </a:r>
          </a:p>
          <a:p>
            <a:r>
              <a:rPr lang="en-GB" sz="3200" dirty="0">
                <a:latin typeface="Comic Sans MS" panose="030F0702030302020204" pitchFamily="66" charset="0"/>
              </a:rPr>
              <a:t>in Nandi Hills</a:t>
            </a:r>
          </a:p>
          <a:p>
            <a:r>
              <a:rPr lang="en-GB" sz="3200">
                <a:latin typeface="Comic Sans MS" panose="030F0702030302020204" pitchFamily="66" charset="0"/>
              </a:rPr>
              <a:t>Eldoret</a:t>
            </a:r>
            <a:r>
              <a:rPr lang="en-GB" sz="3200" dirty="0">
                <a:latin typeface="Comic Sans MS" panose="030F0702030302020204" pitchFamily="66" charset="0"/>
              </a:rPr>
              <a:t>, Kenya</a:t>
            </a:r>
          </a:p>
        </p:txBody>
      </p:sp>
    </p:spTree>
    <p:extLst>
      <p:ext uri="{BB962C8B-B14F-4D97-AF65-F5344CB8AC3E}">
        <p14:creationId xmlns:p14="http://schemas.microsoft.com/office/powerpoint/2010/main" val="3791759737"/>
      </p:ext>
    </p:extLst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>
          <a:extLst>
            <a:ext uri="{FF2B5EF4-FFF2-40B4-BE49-F238E27FC236}">
              <a16:creationId xmlns:a16="http://schemas.microsoft.com/office/drawing/2014/main" id="{09EA9534-4A0D-479C-7E91-9EBD9D7634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E8E26041-EB47-4388-DD8C-8C78B4C40DEA}"/>
              </a:ext>
            </a:extLst>
          </p:cNvPr>
          <p:cNvPicPr>
            <a:picLocks noChangeAspect="1"/>
          </p:cNvPicPr>
          <p:nvPr/>
        </p:nvPicPr>
        <p:blipFill>
          <a:blip cstate="email"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56844" y="115741"/>
            <a:ext cx="1397579" cy="1609021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ADFB43E3-47CB-6EA9-C2D0-EF421FD7AA78}"/>
              </a:ext>
            </a:extLst>
          </p:cNvPr>
          <p:cNvPicPr>
            <a:picLocks noChangeAspect="1"/>
          </p:cNvPicPr>
          <p:nvPr/>
        </p:nvPicPr>
        <p:blipFill>
          <a:blip cstate="email"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85667" y="5675367"/>
            <a:ext cx="2078916" cy="1066892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CEAA8C2-E58D-7B14-A98E-FEE02522D49E}"/>
              </a:ext>
            </a:extLst>
          </p:cNvPr>
          <p:cNvSpPr txBox="1"/>
          <p:nvPr/>
        </p:nvSpPr>
        <p:spPr>
          <a:xfrm>
            <a:off x="180975" y="476250"/>
            <a:ext cx="9126216" cy="1200329"/>
          </a:xfrm>
          <a:prstGeom prst="rect">
            <a:avLst/>
          </a:prstGeom>
          <a:noFill/>
        </p:spPr>
        <p:txBody>
          <a:bodyPr rtlCol="0" wrap="none">
            <a:spAutoFit/>
          </a:bodyPr>
          <a:lstStyle/>
          <a:p>
            <a:pPr algn="ctr"/>
            <a:r>
              <a:rPr dirty="0" lang="en-GB" sz="3600">
                <a:latin charset="0" panose="030F0702030302020204" pitchFamily="66" typeface="Comic Sans MS"/>
              </a:rPr>
              <a:t>What is tea?</a:t>
            </a:r>
          </a:p>
          <a:p>
            <a:pPr algn="ctr"/>
            <a:r>
              <a:rPr dirty="0" lang="en-GB" sz="3600">
                <a:latin charset="0" panose="030F0702030302020204" pitchFamily="66" typeface="Comic Sans MS"/>
              </a:rPr>
              <a:t>How is tea grown and produced  in Kenya?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B593F49-F335-3C85-E4A4-A05154BD2CC6}"/>
              </a:ext>
            </a:extLst>
          </p:cNvPr>
          <p:cNvPicPr>
            <a:picLocks noChangeAspect="1"/>
          </p:cNvPicPr>
          <p:nvPr/>
        </p:nvPicPr>
        <p:blipFill>
          <a:blip cstate="email"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2343484"/>
            <a:ext cx="5417419" cy="451451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807884C-0C9D-230A-D022-A3FCF44BA85B}"/>
              </a:ext>
            </a:extLst>
          </p:cNvPr>
          <p:cNvPicPr>
            <a:picLocks noChangeAspect="1"/>
          </p:cNvPicPr>
          <p:nvPr/>
        </p:nvPicPr>
        <p:blipFill>
          <a:blip cstate="email"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108"/>
          <a:stretch>
            <a:fillRect/>
          </a:stretch>
        </p:blipFill>
        <p:spPr>
          <a:xfrm>
            <a:off x="5417419" y="2307211"/>
            <a:ext cx="6774581" cy="45507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3129533"/>
      </p:ext>
    </p:extLst>
  </p:cSld>
  <p:clrMapOvr>
    <a:masterClrMapping/>
  </p:clrMapOvr>
  <p:timing>
    <p:tnLst>
      <p:par>
        <p:cTn dur="indefinite" id="1" nodeType="tmRoot" restart="never">
          <p:childTnLst>
            <p:seq concurrent="1" nextAc="seek">
              <p:cTn dur="indefinite" id="2" nodeType="mainSeq">
                <p:childTnLst>
                  <p:par>
                    <p:cTn fill="hold" id="3">
                      <p:stCondLst>
                        <p:cond delay="indefinite"/>
                      </p:stCondLst>
                      <p:childTnLst>
                        <p:par>
                          <p:cTn fill="hold" id="4">
                            <p:stCondLst>
                              <p:cond delay="0"/>
                            </p:stCondLst>
                            <p:childTnLst>
                              <p:par>
                                <p:cTn fill="hold" id="5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6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 fill="hold" id="7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 fill="hold" id="8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9">
                      <p:stCondLst>
                        <p:cond delay="indefinite"/>
                      </p:stCondLst>
                      <p:childTnLst>
                        <p:par>
                          <p:cTn fill="hold" id="10">
                            <p:stCondLst>
                              <p:cond delay="0"/>
                            </p:stCondLst>
                            <p:childTnLst>
                              <p:par>
                                <p:cTn fill="hold" id="11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2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 fill="hold" id="13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 fill="hold" id="14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2355EF-F4C3-D3C0-5F7E-24E76C3F33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BE3469C3-C130-43B3-E2CC-B4D3D50DB711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56844" y="115741"/>
            <a:ext cx="1397579" cy="1609021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69B1242D-B47E-F48A-27A3-8797E758A279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85667" y="5675367"/>
            <a:ext cx="2078916" cy="1066892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E18F2254-0DF5-BFE4-32A8-9104B14C259D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1" cy="6858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238423E-F54B-845B-3906-CB723E6E9087}"/>
              </a:ext>
            </a:extLst>
          </p:cNvPr>
          <p:cNvSpPr txBox="1"/>
          <p:nvPr/>
        </p:nvSpPr>
        <p:spPr>
          <a:xfrm>
            <a:off x="144379" y="500514"/>
            <a:ext cx="851835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dirty="0" err="1">
                <a:latin typeface="Comic Sans MS" panose="030F0702030302020204" pitchFamily="66" charset="0"/>
              </a:rPr>
              <a:t>Sireet</a:t>
            </a:r>
            <a:r>
              <a:rPr lang="en-GB" sz="4000" dirty="0">
                <a:latin typeface="Comic Sans MS" panose="030F0702030302020204" pitchFamily="66" charset="0"/>
              </a:rPr>
              <a:t> Tea Pickers</a:t>
            </a:r>
          </a:p>
          <a:p>
            <a:pPr algn="ctr"/>
            <a:r>
              <a:rPr lang="en-GB" sz="4000" dirty="0">
                <a:latin typeface="Comic Sans MS" panose="030F0702030302020204" pitchFamily="66" charset="0"/>
              </a:rPr>
              <a:t> in Nandi Hills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C5A97F0-AE0A-A407-57F4-D4B42497657A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46976" y="0"/>
            <a:ext cx="514502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17723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2897</TotalTime>
  <Words>1176</Words>
  <Application>Microsoft Office PowerPoint</Application>
  <PresentationFormat>Widescreen</PresentationFormat>
  <Paragraphs>291</Paragraphs>
  <Slides>60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60</vt:i4>
      </vt:variant>
    </vt:vector>
  </HeadingPairs>
  <TitlesOfParts>
    <vt:vector size="66" baseType="lpstr">
      <vt:lpstr>Aptos</vt:lpstr>
      <vt:lpstr>Arial</vt:lpstr>
      <vt:lpstr>Comic Sans MS</vt:lpstr>
      <vt:lpstr>Trebuchet MS</vt:lpstr>
      <vt:lpstr>Wingdings 3</vt:lpstr>
      <vt:lpstr>Facet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Alison Derrick</dc:creator>
  <cp:lastModifiedBy>Wendy Milne</cp:lastModifiedBy>
  <cp:revision>7</cp:revision>
  <dcterms:created xsi:type="dcterms:W3CDTF">2025-08-18T10:59:56Z</dcterms:created>
  <dcterms:modified xsi:type="dcterms:W3CDTF">2025-10-03T11:52:13Z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name="NXPowerLiteLastOptimized" pid="2">
    <vt:lpwstr>2420779</vt:lpwstr>
  </property>
  <property fmtid="{D5CDD505-2E9C-101B-9397-08002B2CF9AE}" name="NXPowerLiteSettings" pid="3">
    <vt:lpwstr>F7000400038000</vt:lpwstr>
  </property>
  <property fmtid="{D5CDD505-2E9C-101B-9397-08002B2CF9AE}" name="NXPowerLiteVersion" pid="4">
    <vt:lpwstr>S10.9.3</vt:lpwstr>
  </property>
</Properties>
</file>